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76" r:id="rId4"/>
    <p:sldId id="258" r:id="rId5"/>
    <p:sldId id="259" r:id="rId6"/>
    <p:sldId id="271" r:id="rId7"/>
    <p:sldId id="282" r:id="rId8"/>
    <p:sldId id="261" r:id="rId9"/>
    <p:sldId id="287" r:id="rId10"/>
    <p:sldId id="286" r:id="rId11"/>
    <p:sldId id="262" r:id="rId12"/>
    <p:sldId id="263" r:id="rId13"/>
    <p:sldId id="272" r:id="rId14"/>
    <p:sldId id="279" r:id="rId15"/>
    <p:sldId id="265" r:id="rId16"/>
    <p:sldId id="266" r:id="rId17"/>
    <p:sldId id="284" r:id="rId18"/>
    <p:sldId id="273" r:id="rId19"/>
    <p:sldId id="283" r:id="rId20"/>
    <p:sldId id="267" r:id="rId21"/>
    <p:sldId id="278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3BE"/>
    <a:srgbClr val="CCFFCC"/>
    <a:srgbClr val="DB5A22"/>
    <a:srgbClr val="0072BD"/>
    <a:srgbClr val="EDB120"/>
    <a:srgbClr val="FEFAF1"/>
    <a:srgbClr val="70B0DA"/>
    <a:srgbClr val="E37E53"/>
    <a:srgbClr val="A36AAF"/>
    <a:srgbClr val="82B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41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E0E27C-1423-7303-00EC-3B82111466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AF093-6BC4-F574-710E-3712E9FF1A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D40A9-8462-4DE2-8393-7C3292395912}" type="datetimeFigureOut">
              <a:rPr lang="en-CH" smtClean="0"/>
              <a:t>27/06/2025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5087D-EB82-E8E8-EECB-BF52FB0F89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BAC02-2149-DCEC-865A-C6078121AB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C02CF-67D3-465F-83AD-4FA1F55A156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5020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0T07:38:28.97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1955 756,'0'-2,"-1"0,0 1,1-1,-1 1,0-1,0 1,0-1,-1 1,1 0,0-1,0 1,-1 0,1 0,-1 0,1 0,-4-1,-29-17,30 18,-12-6,0 2,-1 0,0 1,-1 1,1 0,0 1,-1 1,-34 2,24 0,1-1,-44-7,-24-9,-1 4,-165 1,233 10,1-2,-1-1,1-1,-52-16,-31-7,25 16,49 8,-54-12,65 9,-17-4,-52-21,62 21,0 2,0 1,-59-7,57 11,0-2,1-1,-47-17,74 22,0-1,1 0,0 0,-1 0,1 0,1-1,-1 0,0 0,1-1,0 1,0-1,0 0,1 0,0 0,0 0,0 0,0-1,1 0,0 1,0-1,0 0,1 0,0 0,0 0,1 0,-1 0,1 0,1 0,-1-1,1 1,0 0,0 0,1 1,0-1,0 0,0 0,1 1,-1-1,2 1,-1 0,6-7,-1 3,0 1,0 0,1 1,1 0,-1 0,1 1,0 0,1 1,-1 0,1 0,0 1,0 1,1 0,-1 0,0 1,1 1,0 0,-1 0,17 2,-19-1,21 2,-1-1,1-2,-1-2,40-7,-49 6,1 1,26 0,-34 3,1-1,-1 0,0 0,0-2,0 0,-1 0,1-1,14-7,-13 5,0 1,0 0,1 1,20-3,35-11,-55 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3T09:36:48.01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1,'5503'0,"-5476"0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3T09:36:43.26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0,'3599'0,"-3583"0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3T09:36:51.08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1,'6503'0,"-6483"0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1E5FA-6148-4539-8536-C319560AA4F4}" type="datetimeFigureOut">
              <a:rPr lang="en-CH" smtClean="0"/>
              <a:t>27/06/2025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86200-4704-4BA3-B8FE-12634AB3635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421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6200-4704-4BA3-B8FE-12634AB36354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803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4B17-CD3F-4B70-911F-8DB756BB85D8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861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B5EF-4FB5-402C-8A3E-A2ECC756A15F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525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154B-A342-440E-BECC-3A7FB618866A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566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166A-5876-4B2B-8404-947EDB2FFF4B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008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DD4B-BFF1-4823-A084-8D53329F26D0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948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38CF-E8C7-41BD-A1D5-9DEF61EB6EA7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94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8F68-EF32-400E-9E26-344961322201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2637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7E7-44EC-4A85-9F3E-E57D29469B23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366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4F67-06E8-4FBE-8890-4F97B4762F0E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629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893-9056-4B24-95BC-670D7707FEC8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992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146-775C-4949-9514-A963C2926B97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336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1FDC1-806E-42B4-80ED-0E3B00F2D9D6}" type="datetime8">
              <a:rPr lang="en-CH" smtClean="0"/>
              <a:t>27/06/2025 10:14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C7375A-A4E7-48BA-BA66-7CCD413126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4568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36.pn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svg"/><Relationship Id="rId7" Type="http://schemas.openxmlformats.org/officeDocument/2006/relationships/image" Target="../media/image6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580.png"/><Relationship Id="rId5" Type="http://schemas.openxmlformats.org/officeDocument/2006/relationships/image" Target="../media/image57.svg"/><Relationship Id="rId10" Type="http://schemas.openxmlformats.org/officeDocument/2006/relationships/image" Target="../media/image36.png"/><Relationship Id="rId4" Type="http://schemas.openxmlformats.org/officeDocument/2006/relationships/image" Target="../media/image56.png"/><Relationship Id="rId9" Type="http://schemas.openxmlformats.org/officeDocument/2006/relationships/image" Target="../media/image5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7.svg"/><Relationship Id="rId7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65.png"/><Relationship Id="rId9" Type="http://schemas.openxmlformats.org/officeDocument/2006/relationships/image" Target="../media/image5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9.png"/><Relationship Id="rId4" Type="http://schemas.openxmlformats.org/officeDocument/2006/relationships/image" Target="../media/image57.svg"/><Relationship Id="rId9" Type="http://schemas.openxmlformats.org/officeDocument/2006/relationships/image" Target="../media/image6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40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64.svg"/><Relationship Id="rId10" Type="http://schemas.openxmlformats.org/officeDocument/2006/relationships/image" Target="../media/image79.png"/><Relationship Id="rId4" Type="http://schemas.openxmlformats.org/officeDocument/2006/relationships/image" Target="../media/image63.png"/><Relationship Id="rId9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1.svg"/><Relationship Id="rId7" Type="http://schemas.openxmlformats.org/officeDocument/2006/relationships/image" Target="../media/image8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31.png"/><Relationship Id="rId7" Type="http://schemas.openxmlformats.org/officeDocument/2006/relationships/image" Target="../media/image89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55.svg"/><Relationship Id="rId5" Type="http://schemas.openxmlformats.org/officeDocument/2006/relationships/image" Target="../media/image21.png"/><Relationship Id="rId10" Type="http://schemas.openxmlformats.org/officeDocument/2006/relationships/image" Target="../media/image54.png"/><Relationship Id="rId4" Type="http://schemas.openxmlformats.org/officeDocument/2006/relationships/image" Target="../media/image870.png"/><Relationship Id="rId9" Type="http://schemas.openxmlformats.org/officeDocument/2006/relationships/image" Target="../media/image890.png"/><Relationship Id="rId1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60.png"/><Relationship Id="rId7" Type="http://schemas.openxmlformats.org/officeDocument/2006/relationships/image" Target="../media/image54.png"/><Relationship Id="rId12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customXml" Target="../ink/ink1.xml"/><Relationship Id="rId4" Type="http://schemas.openxmlformats.org/officeDocument/2006/relationships/image" Target="../media/image61.sv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5.svg"/><Relationship Id="rId7" Type="http://schemas.openxmlformats.org/officeDocument/2006/relationships/image" Target="../media/image98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930.png"/><Relationship Id="rId5" Type="http://schemas.openxmlformats.org/officeDocument/2006/relationships/image" Target="../media/image96.svg"/><Relationship Id="rId10" Type="http://schemas.openxmlformats.org/officeDocument/2006/relationships/image" Target="../media/image66.png"/><Relationship Id="rId4" Type="http://schemas.openxmlformats.org/officeDocument/2006/relationships/image" Target="../media/image95.png"/><Relationship Id="rId9" Type="http://schemas.openxmlformats.org/officeDocument/2006/relationships/image" Target="../media/image9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9.png"/><Relationship Id="rId7" Type="http://schemas.openxmlformats.org/officeDocument/2006/relationships/image" Target="../media/image9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00.png"/><Relationship Id="rId5" Type="http://schemas.openxmlformats.org/officeDocument/2006/relationships/image" Target="../media/image101.png"/><Relationship Id="rId10" Type="http://schemas.openxmlformats.org/officeDocument/2006/relationships/customXml" Target="../ink/ink4.xml"/><Relationship Id="rId4" Type="http://schemas.openxmlformats.org/officeDocument/2006/relationships/image" Target="../media/image100.png"/><Relationship Id="rId9" Type="http://schemas.openxmlformats.org/officeDocument/2006/relationships/image" Target="../media/image9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10" Type="http://schemas.openxmlformats.org/officeDocument/2006/relationships/image" Target="../media/image940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microsoft.com/office/2007/relationships/media" Target="../media/media1.mp4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svg"/><Relationship Id="rId2" Type="http://schemas.openxmlformats.org/officeDocument/2006/relationships/video" Target="../media/media3.mp4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15.png"/><Relationship Id="rId4" Type="http://schemas.openxmlformats.org/officeDocument/2006/relationships/video" Target="../media/media1.mp4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svg"/><Relationship Id="rId18" Type="http://schemas.openxmlformats.org/officeDocument/2006/relationships/image" Target="../media/image45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sv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DADD-DC0A-74BE-044B-ED9E80598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1609812"/>
            <a:ext cx="7984273" cy="1768656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From annular cavity to rotor-stator flow: nonlinear dynamics of axisymmetric rolls</a:t>
            </a:r>
            <a:endParaRPr lang="en-CH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F8A1C-9E9A-8F60-FD59-495F367F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3854315"/>
            <a:ext cx="3284407" cy="1655763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Artur Gesla </a:t>
            </a:r>
            <a:r>
              <a:rPr lang="en-US" sz="1800" baseline="30000" dirty="0"/>
              <a:t>1,2,*</a:t>
            </a:r>
          </a:p>
          <a:p>
            <a:pPr algn="l"/>
            <a:r>
              <a:rPr lang="en-US" sz="1800" dirty="0"/>
              <a:t>Patrick Le Quéré </a:t>
            </a:r>
            <a:r>
              <a:rPr lang="en-US" sz="1800" baseline="30000" dirty="0"/>
              <a:t>2</a:t>
            </a:r>
          </a:p>
          <a:p>
            <a:pPr algn="l"/>
            <a:r>
              <a:rPr lang="en-US" sz="1800" dirty="0"/>
              <a:t>Yohann Duguet </a:t>
            </a:r>
            <a:r>
              <a:rPr lang="en-US" sz="1800" baseline="30000" dirty="0"/>
              <a:t>2</a:t>
            </a:r>
          </a:p>
          <a:p>
            <a:pPr algn="l"/>
            <a:r>
              <a:rPr lang="en-US" sz="1800" dirty="0"/>
              <a:t>Laurent Martin Witkowski </a:t>
            </a:r>
            <a:r>
              <a:rPr lang="en-US" sz="1800" baseline="30000" dirty="0"/>
              <a:t>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942819-6058-784D-C9A2-881200C9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404965"/>
            <a:ext cx="1800000" cy="7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SN, CNRS &amp; Université Paris-Saclay | AI-on-Demand">
            <a:extLst>
              <a:ext uri="{FF2B5EF4-FFF2-40B4-BE49-F238E27FC236}">
                <a16:creationId xmlns:a16="http://schemas.microsoft.com/office/drawing/2014/main" id="{359B5BC0-6424-0A45-5DDF-3F3378E19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17" y="294873"/>
            <a:ext cx="2374165" cy="9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BF67F68-CB87-BD8E-9D68-B1A216620C34}"/>
              </a:ext>
            </a:extLst>
          </p:cNvPr>
          <p:cNvSpPr txBox="1">
            <a:spLocks/>
          </p:cNvSpPr>
          <p:nvPr/>
        </p:nvSpPr>
        <p:spPr>
          <a:xfrm>
            <a:off x="609598" y="5487777"/>
            <a:ext cx="3284407" cy="1054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aseline="30000" dirty="0"/>
              <a:t>1 </a:t>
            </a:r>
            <a:r>
              <a:rPr lang="en-US" sz="1100" dirty="0"/>
              <a:t>Sorbonne </a:t>
            </a:r>
            <a:r>
              <a:rPr lang="fr-FR" sz="1100" dirty="0"/>
              <a:t>Université</a:t>
            </a:r>
          </a:p>
          <a:p>
            <a:pPr algn="l"/>
            <a:r>
              <a:rPr lang="en-US" sz="1100" baseline="30000" dirty="0"/>
              <a:t>2 </a:t>
            </a:r>
            <a:r>
              <a:rPr lang="fr-FR" sz="1100" dirty="0"/>
              <a:t>Université Paris-Saclay, </a:t>
            </a:r>
            <a:r>
              <a:rPr lang="en-US" sz="1100" dirty="0"/>
              <a:t>LISN-CNRS</a:t>
            </a:r>
          </a:p>
          <a:p>
            <a:pPr algn="l"/>
            <a:r>
              <a:rPr lang="en-US" sz="1100" baseline="30000" dirty="0"/>
              <a:t>3 </a:t>
            </a:r>
            <a:r>
              <a:rPr lang="fr-FR" sz="1100" dirty="0"/>
              <a:t>Université Claude Bernard Lyon 1, LMFA</a:t>
            </a:r>
          </a:p>
          <a:p>
            <a:pPr algn="l"/>
            <a:r>
              <a:rPr lang="fr-FR" sz="1100" dirty="0"/>
              <a:t>* </a:t>
            </a:r>
            <a:r>
              <a:rPr lang="fr-FR" sz="1100" dirty="0" err="1"/>
              <a:t>now</a:t>
            </a:r>
            <a:r>
              <a:rPr lang="fr-FR" sz="1100" dirty="0"/>
              <a:t> at EPFL, group HEAD </a:t>
            </a:r>
            <a:r>
              <a:rPr lang="fr-FR" sz="1100" dirty="0" err="1"/>
              <a:t>with</a:t>
            </a:r>
            <a:r>
              <a:rPr lang="fr-FR" sz="1100" dirty="0"/>
              <a:t> </a:t>
            </a:r>
            <a:r>
              <a:rPr lang="fr-FR" sz="1100" dirty="0" err="1"/>
              <a:t>Eunok</a:t>
            </a:r>
            <a:r>
              <a:rPr lang="fr-FR" sz="1100" dirty="0"/>
              <a:t> </a:t>
            </a:r>
            <a:r>
              <a:rPr lang="fr-FR" sz="1100" dirty="0" err="1"/>
              <a:t>Yim</a:t>
            </a:r>
            <a:endParaRPr lang="en-CH" sz="1100" dirty="0"/>
          </a:p>
        </p:txBody>
      </p:sp>
      <p:pic>
        <p:nvPicPr>
          <p:cNvPr id="1032" name="Picture 8" descr="Federal Institute of Technology Lausanne | Japan Impact">
            <a:extLst>
              <a:ext uri="{FF2B5EF4-FFF2-40B4-BE49-F238E27FC236}">
                <a16:creationId xmlns:a16="http://schemas.microsoft.com/office/drawing/2014/main" id="{7227E8F5-227E-DECB-8FAD-17D341DB9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263" y="554205"/>
            <a:ext cx="1480139" cy="4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78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4E705-C2C5-FE16-5488-C5B1B9DC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D0487-28C4-D0A6-9418-76FA12913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10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10BA6A-7779-7E54-7BCE-B6D23EDAE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0376" y="2248730"/>
            <a:ext cx="4047946" cy="29428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B7A9D3D-7A64-A8CB-05D9-5F58BCDEF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114" y="375218"/>
            <a:ext cx="3125078" cy="141744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4B9A918-FD1A-F1FC-4E98-40F533A84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9901" y="329695"/>
            <a:ext cx="3186777" cy="146296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9B90E55-97DC-D316-9F7D-9C9A347B43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246"/>
          <a:stretch>
            <a:fillRect/>
          </a:stretch>
        </p:blipFill>
        <p:spPr>
          <a:xfrm>
            <a:off x="19051" y="422777"/>
            <a:ext cx="3186778" cy="14299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8F2857-6570-B2FD-6CC0-513D21BCA7F4}"/>
              </a:ext>
            </a:extLst>
          </p:cNvPr>
          <p:cNvCxnSpPr>
            <a:cxnSpLocks/>
          </p:cNvCxnSpPr>
          <p:nvPr/>
        </p:nvCxnSpPr>
        <p:spPr>
          <a:xfrm>
            <a:off x="3943350" y="3314700"/>
            <a:ext cx="0" cy="12771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299191-CB71-F960-95EB-ADBEE8EB26CF}"/>
              </a:ext>
            </a:extLst>
          </p:cNvPr>
          <p:cNvCxnSpPr>
            <a:cxnSpLocks/>
          </p:cNvCxnSpPr>
          <p:nvPr/>
        </p:nvCxnSpPr>
        <p:spPr>
          <a:xfrm>
            <a:off x="4838700" y="3762375"/>
            <a:ext cx="0" cy="82950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7918EF-AF2D-75FB-A3CF-6E86C3C6BF11}"/>
              </a:ext>
            </a:extLst>
          </p:cNvPr>
          <p:cNvCxnSpPr/>
          <p:nvPr/>
        </p:nvCxnSpPr>
        <p:spPr>
          <a:xfrm flipV="1">
            <a:off x="3943350" y="1852713"/>
            <a:ext cx="466725" cy="1461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03A9-FC55-FCD0-6DA0-F93AFA3ADE83}"/>
              </a:ext>
            </a:extLst>
          </p:cNvPr>
          <p:cNvCxnSpPr/>
          <p:nvPr/>
        </p:nvCxnSpPr>
        <p:spPr>
          <a:xfrm flipV="1">
            <a:off x="4838700" y="1852713"/>
            <a:ext cx="2581275" cy="1909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287C13-E1E5-D877-084A-1E53B7247C4B}"/>
              </a:ext>
            </a:extLst>
          </p:cNvPr>
          <p:cNvCxnSpPr>
            <a:cxnSpLocks/>
          </p:cNvCxnSpPr>
          <p:nvPr/>
        </p:nvCxnSpPr>
        <p:spPr>
          <a:xfrm flipH="1" flipV="1">
            <a:off x="1914525" y="1852713"/>
            <a:ext cx="1476375" cy="1195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05D4C2-D710-7351-E960-8BEBAA362370}"/>
              </a:ext>
            </a:extLst>
          </p:cNvPr>
          <p:cNvSpPr txBox="1"/>
          <p:nvPr/>
        </p:nvSpPr>
        <p:spPr>
          <a:xfrm>
            <a:off x="630318" y="3380335"/>
            <a:ext cx="221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Exchange of stability</a:t>
            </a:r>
            <a:endParaRPr lang="en-CH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B9A8A5-2349-5780-5703-62E25DBE0E4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847976" y="3254612"/>
            <a:ext cx="895349" cy="310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317349-CD95-C75C-8466-AC5FE95A2049}"/>
                  </a:ext>
                </a:extLst>
              </p:cNvPr>
              <p:cNvSpPr txBox="1"/>
              <p:nvPr/>
            </p:nvSpPr>
            <p:spPr>
              <a:xfrm>
                <a:off x="3836412" y="5265073"/>
                <a:ext cx="45858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supercritical branch is replaced by a steep Hopf branch for decreasing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Laminar-turbulent transition becomes subcritical.</a:t>
                </a:r>
                <a:endParaRPr lang="en-C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317349-CD95-C75C-8466-AC5FE95A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412" y="5265073"/>
                <a:ext cx="4585850" cy="1200329"/>
              </a:xfrm>
              <a:prstGeom prst="rect">
                <a:avLst/>
              </a:prstGeom>
              <a:blipFill>
                <a:blip r:embed="rId10"/>
                <a:stretch>
                  <a:fillRect l="-1062" t="-2538" r="-531" b="-76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Refer to caption">
            <a:extLst>
              <a:ext uri="{FF2B5EF4-FFF2-40B4-BE49-F238E27FC236}">
                <a16:creationId xmlns:a16="http://schemas.microsoft.com/office/drawing/2014/main" id="{4D90AE58-4D4D-43BF-046F-4BBCDBBB0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4"/>
          <a:stretch>
            <a:fillRect/>
          </a:stretch>
        </p:blipFill>
        <p:spPr bwMode="auto">
          <a:xfrm>
            <a:off x="353956" y="4095271"/>
            <a:ext cx="3222041" cy="24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2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4F4BE-004B-0C48-5AAC-16E2B108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11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A6109B5-100D-0290-E880-FD9F9F565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38" y="5108977"/>
            <a:ext cx="3363209" cy="1429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29AAA32-0557-CB06-861C-99EF91A01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454" y="165602"/>
            <a:ext cx="3125078" cy="141744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C1CE0A-A23B-5057-1FA8-4B03319E5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557" y="3429000"/>
            <a:ext cx="3291975" cy="14108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2F0A107-04E9-7F64-B510-E11A7503E6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755" y="1717613"/>
            <a:ext cx="3186777" cy="1462969"/>
          </a:xfrm>
          <a:prstGeom prst="rect">
            <a:avLst/>
          </a:prstGeom>
        </p:spPr>
      </p:pic>
      <p:pic>
        <p:nvPicPr>
          <p:cNvPr id="11" name="Picture 2" descr="Refer to caption">
            <a:extLst>
              <a:ext uri="{FF2B5EF4-FFF2-40B4-BE49-F238E27FC236}">
                <a16:creationId xmlns:a16="http://schemas.microsoft.com/office/drawing/2014/main" id="{99244C75-9F1F-4898-495D-4E1C73515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62651" r="16124"/>
          <a:stretch/>
        </p:blipFill>
        <p:spPr bwMode="auto">
          <a:xfrm>
            <a:off x="5529313" y="370478"/>
            <a:ext cx="3349826" cy="14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E54698-22E7-073A-F5A3-2E4FDE9C857D}"/>
              </a:ext>
            </a:extLst>
          </p:cNvPr>
          <p:cNvSpPr txBox="1"/>
          <p:nvPr/>
        </p:nvSpPr>
        <p:spPr>
          <a:xfrm>
            <a:off x="6341688" y="874325"/>
            <a:ext cx="62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3.33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EB420D-CE41-F2F1-5686-D3292B15A8FC}"/>
              </a:ext>
            </a:extLst>
          </p:cNvPr>
          <p:cNvSpPr txBox="1"/>
          <p:nvPr/>
        </p:nvSpPr>
        <p:spPr>
          <a:xfrm>
            <a:off x="7110743" y="1120775"/>
            <a:ext cx="668020" cy="37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8.33</a:t>
            </a:r>
            <a:endParaRPr lang="en-CH" dirty="0">
              <a:highlight>
                <a:srgbClr val="FFFF00"/>
              </a:highlight>
            </a:endParaRPr>
          </a:p>
        </p:txBody>
      </p:sp>
      <p:pic>
        <p:nvPicPr>
          <p:cNvPr id="14" name="Picture 2" descr="Refer to caption">
            <a:extLst>
              <a:ext uri="{FF2B5EF4-FFF2-40B4-BE49-F238E27FC236}">
                <a16:creationId xmlns:a16="http://schemas.microsoft.com/office/drawing/2014/main" id="{B1959605-EFF1-0ADA-1F2C-410C05934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62651" r="16124"/>
          <a:stretch/>
        </p:blipFill>
        <p:spPr bwMode="auto">
          <a:xfrm>
            <a:off x="5529313" y="1872362"/>
            <a:ext cx="3349826" cy="14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20CF22-A5BC-6FC9-7282-F0FEAAAC05D7}"/>
              </a:ext>
            </a:extLst>
          </p:cNvPr>
          <p:cNvSpPr txBox="1"/>
          <p:nvPr/>
        </p:nvSpPr>
        <p:spPr>
          <a:xfrm>
            <a:off x="6341688" y="2376209"/>
            <a:ext cx="62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0.88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B4D7E-6181-059B-400F-3CAAFF1C681D}"/>
              </a:ext>
            </a:extLst>
          </p:cNvPr>
          <p:cNvSpPr txBox="1"/>
          <p:nvPr/>
        </p:nvSpPr>
        <p:spPr>
          <a:xfrm>
            <a:off x="7110743" y="2622659"/>
            <a:ext cx="668020" cy="37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5.88</a:t>
            </a:r>
            <a:endParaRPr lang="en-CH" dirty="0">
              <a:highlight>
                <a:srgbClr val="FFFF00"/>
              </a:highlight>
            </a:endParaRPr>
          </a:p>
        </p:txBody>
      </p:sp>
      <p:pic>
        <p:nvPicPr>
          <p:cNvPr id="17" name="Picture 2" descr="Refer to caption">
            <a:extLst>
              <a:ext uri="{FF2B5EF4-FFF2-40B4-BE49-F238E27FC236}">
                <a16:creationId xmlns:a16="http://schemas.microsoft.com/office/drawing/2014/main" id="{1A8E2A8B-CE30-7B75-F567-CD704DEA7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62651" r="16124"/>
          <a:stretch/>
        </p:blipFill>
        <p:spPr bwMode="auto">
          <a:xfrm>
            <a:off x="5529313" y="3495838"/>
            <a:ext cx="3349826" cy="14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2D5C2B-1454-CA7A-3F03-1048D69434AB}"/>
              </a:ext>
            </a:extLst>
          </p:cNvPr>
          <p:cNvSpPr txBox="1"/>
          <p:nvPr/>
        </p:nvSpPr>
        <p:spPr>
          <a:xfrm>
            <a:off x="6341688" y="3999685"/>
            <a:ext cx="62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0.68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0C2A9-25F3-0975-0C41-053C4A307F36}"/>
              </a:ext>
            </a:extLst>
          </p:cNvPr>
          <p:cNvSpPr txBox="1"/>
          <p:nvPr/>
        </p:nvSpPr>
        <p:spPr>
          <a:xfrm>
            <a:off x="7110743" y="4246135"/>
            <a:ext cx="668020" cy="37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5.68</a:t>
            </a:r>
            <a:endParaRPr lang="en-CH" dirty="0">
              <a:highlight>
                <a:srgbClr val="FFFF00"/>
              </a:highlight>
            </a:endParaRPr>
          </a:p>
        </p:txBody>
      </p:sp>
      <p:pic>
        <p:nvPicPr>
          <p:cNvPr id="20" name="Picture 2" descr="Refer to caption">
            <a:extLst>
              <a:ext uri="{FF2B5EF4-FFF2-40B4-BE49-F238E27FC236}">
                <a16:creationId xmlns:a16="http://schemas.microsoft.com/office/drawing/2014/main" id="{8AC51D93-E555-97F1-72F4-1D4BBCE71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2" t="62651" r="16124" b="20529"/>
          <a:stretch/>
        </p:blipFill>
        <p:spPr bwMode="auto">
          <a:xfrm>
            <a:off x="6562726" y="5183802"/>
            <a:ext cx="1642616" cy="6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D8608C-1E4C-4119-F650-BE9837F64985}"/>
              </a:ext>
            </a:extLst>
          </p:cNvPr>
          <p:cNvCxnSpPr/>
          <p:nvPr/>
        </p:nvCxnSpPr>
        <p:spPr>
          <a:xfrm>
            <a:off x="6656140" y="5071595"/>
            <a:ext cx="0" cy="112037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C3C887-DDF6-D91A-9419-A185EA130C71}"/>
              </a:ext>
            </a:extLst>
          </p:cNvPr>
          <p:cNvSpPr txBox="1"/>
          <p:nvPr/>
        </p:nvSpPr>
        <p:spPr>
          <a:xfrm>
            <a:off x="3371118" y="642113"/>
            <a:ext cx="244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Supercritical transition</a:t>
            </a:r>
          </a:p>
          <a:p>
            <a:r>
              <a:rPr lang="en-US" dirty="0"/>
              <a:t> ◦ – periodic state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827DD-0A32-DB0D-3325-4DD3CD4DEAE6}"/>
              </a:ext>
            </a:extLst>
          </p:cNvPr>
          <p:cNvSpPr txBox="1"/>
          <p:nvPr/>
        </p:nvSpPr>
        <p:spPr>
          <a:xfrm>
            <a:off x="3404456" y="2003138"/>
            <a:ext cx="2446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Supercritical transition</a:t>
            </a:r>
          </a:p>
          <a:p>
            <a:r>
              <a:rPr lang="en-US" dirty="0"/>
              <a:t> ◦ – 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0AF709-D8AC-1AA9-C84E-8097C1A41EB6}"/>
              </a:ext>
            </a:extLst>
          </p:cNvPr>
          <p:cNvSpPr txBox="1"/>
          <p:nvPr/>
        </p:nvSpPr>
        <p:spPr>
          <a:xfrm>
            <a:off x="3371118" y="3492384"/>
            <a:ext cx="2341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Competition between</a:t>
            </a:r>
          </a:p>
          <a:p>
            <a:r>
              <a:rPr lang="en-US" dirty="0"/>
              <a:t> branches</a:t>
            </a:r>
          </a:p>
          <a:p>
            <a:r>
              <a:rPr lang="en-US" dirty="0"/>
              <a:t> ◦ – 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530B28-3805-EE10-ACA4-D385AD6CA24D}"/>
              </a:ext>
            </a:extLst>
          </p:cNvPr>
          <p:cNvSpPr txBox="1"/>
          <p:nvPr/>
        </p:nvSpPr>
        <p:spPr>
          <a:xfrm>
            <a:off x="3514078" y="5183802"/>
            <a:ext cx="2250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Subcritical transition</a:t>
            </a:r>
          </a:p>
          <a:p>
            <a:r>
              <a:rPr lang="en-US" dirty="0"/>
              <a:t> ◦ – periodic state</a:t>
            </a:r>
          </a:p>
          <a:p>
            <a:r>
              <a:rPr lang="en-US" dirty="0"/>
              <a:t> □ - biperiodic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0B757D-7952-C75D-75EF-11140D1E109B}"/>
                  </a:ext>
                </a:extLst>
              </p:cNvPr>
              <p:cNvSpPr txBox="1"/>
              <p:nvPr/>
            </p:nvSpPr>
            <p:spPr>
              <a:xfrm>
                <a:off x="5843412" y="6352144"/>
                <a:ext cx="2102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*Here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𝑅𝐻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C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0B757D-7952-C75D-75EF-11140D1E1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12" y="6352144"/>
                <a:ext cx="2102820" cy="369332"/>
              </a:xfrm>
              <a:prstGeom prst="rect">
                <a:avLst/>
              </a:prstGeom>
              <a:blipFill>
                <a:blip r:embed="rId11"/>
                <a:stretch>
                  <a:fillRect l="-2609" t="-6557" b="-262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08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D12FB88-C0C7-2A03-9887-BD9E9F401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676" y="568273"/>
            <a:ext cx="3586796" cy="1626868"/>
          </a:xfrm>
          <a:prstGeom prst="rect">
            <a:avLst/>
          </a:prstGeom>
        </p:spPr>
      </p:pic>
      <p:pic>
        <p:nvPicPr>
          <p:cNvPr id="5" name="Picture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CBE08616-AFED-8685-91F9-C94F12E97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03" y="215552"/>
            <a:ext cx="4536390" cy="30914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AD98752-1C99-B8E8-FC9A-557C7EC19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9" y="2558322"/>
            <a:ext cx="3962247" cy="1128640"/>
          </a:xfrm>
          <a:prstGeom prst="rect">
            <a:avLst/>
          </a:prstGeom>
        </p:spPr>
      </p:pic>
      <p:pic>
        <p:nvPicPr>
          <p:cNvPr id="8" name="Picture 7" descr="A green rectangle with numbers&#10;&#10;AI-generated content may be incorrect.">
            <a:extLst>
              <a:ext uri="{FF2B5EF4-FFF2-40B4-BE49-F238E27FC236}">
                <a16:creationId xmlns:a16="http://schemas.microsoft.com/office/drawing/2014/main" id="{851FF693-7B21-F888-C26F-B1CC4A73E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" y="3781694"/>
            <a:ext cx="3922154" cy="932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DA1407-4A82-FBE0-433B-4B0A57EA9A3C}"/>
              </a:ext>
            </a:extLst>
          </p:cNvPr>
          <p:cNvCxnSpPr>
            <a:cxnSpLocks/>
          </p:cNvCxnSpPr>
          <p:nvPr/>
        </p:nvCxnSpPr>
        <p:spPr>
          <a:xfrm flipH="1">
            <a:off x="4102603" y="2558322"/>
            <a:ext cx="1681670" cy="1342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6EC936-0D86-96FE-811D-26C8F13810B2}"/>
              </a:ext>
            </a:extLst>
          </p:cNvPr>
          <p:cNvSpPr txBox="1"/>
          <p:nvPr/>
        </p:nvSpPr>
        <p:spPr>
          <a:xfrm>
            <a:off x="1765882" y="1012375"/>
            <a:ext cx="1974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○ – periodic state</a:t>
            </a:r>
            <a:endParaRPr lang="en-CH" sz="1600" dirty="0"/>
          </a:p>
        </p:txBody>
      </p:sp>
      <p:pic>
        <p:nvPicPr>
          <p:cNvPr id="20" name="Picture 19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D2422DB1-F0D2-E668-F524-D0D6B85D2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32" y="3643749"/>
            <a:ext cx="3405780" cy="29752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BADADE-6807-096E-F5E7-79A82B86BC1F}"/>
              </a:ext>
            </a:extLst>
          </p:cNvPr>
          <p:cNvCxnSpPr>
            <a:cxnSpLocks/>
          </p:cNvCxnSpPr>
          <p:nvPr/>
        </p:nvCxnSpPr>
        <p:spPr>
          <a:xfrm>
            <a:off x="433388" y="4024313"/>
            <a:ext cx="301466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1E0C3B-6EEA-FD41-78FB-45EDA93799A4}"/>
                  </a:ext>
                </a:extLst>
              </p:cNvPr>
              <p:cNvSpPr txBox="1"/>
              <p:nvPr/>
            </p:nvSpPr>
            <p:spPr>
              <a:xfrm>
                <a:off x="8083314" y="515498"/>
                <a:ext cx="644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1E0C3B-6EEA-FD41-78FB-45EDA9379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14" y="515498"/>
                <a:ext cx="644856" cy="276999"/>
              </a:xfrm>
              <a:prstGeom prst="rect">
                <a:avLst/>
              </a:prstGeom>
              <a:blipFill>
                <a:blip r:embed="rId9"/>
                <a:stretch>
                  <a:fillRect l="-3774" r="-943" b="-111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7D472DEB-6EBF-3B98-3650-6C3F681A4B34}"/>
              </a:ext>
            </a:extLst>
          </p:cNvPr>
          <p:cNvSpPr/>
          <p:nvPr/>
        </p:nvSpPr>
        <p:spPr>
          <a:xfrm>
            <a:off x="5715000" y="2270760"/>
            <a:ext cx="297180" cy="2875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742EC8A-25A1-B745-8DEC-A811122784A4}"/>
              </a:ext>
            </a:extLst>
          </p:cNvPr>
          <p:cNvCxnSpPr>
            <a:cxnSpLocks/>
          </p:cNvCxnSpPr>
          <p:nvPr/>
        </p:nvCxnSpPr>
        <p:spPr>
          <a:xfrm>
            <a:off x="1874044" y="4136231"/>
            <a:ext cx="2781776" cy="1342549"/>
          </a:xfrm>
          <a:prstGeom prst="curvedConnector3">
            <a:avLst>
              <a:gd name="adj1" fmla="val 9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336317-9229-4433-27F2-152480ECBA13}"/>
              </a:ext>
            </a:extLst>
          </p:cNvPr>
          <p:cNvSpPr txBox="1"/>
          <p:nvPr/>
        </p:nvSpPr>
        <p:spPr>
          <a:xfrm>
            <a:off x="4777132" y="3348408"/>
            <a:ext cx="3630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Periodic state on a supercritical branch</a:t>
            </a:r>
            <a:endParaRPr lang="en-C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359-1C5E-60A7-0B4F-2DDBED577B68}"/>
              </a:ext>
            </a:extLst>
          </p:cNvPr>
          <p:cNvSpPr txBox="1"/>
          <p:nvPr/>
        </p:nvSpPr>
        <p:spPr>
          <a:xfrm>
            <a:off x="3483188" y="575310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Roll pairing</a:t>
            </a:r>
            <a:endParaRPr lang="en-CH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5A9A0-645D-408B-BF3A-D89F35672B1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77132" y="5590697"/>
            <a:ext cx="663548" cy="347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029EEE-DA5D-2C83-6CEE-9342E83C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12</a:t>
            </a:fld>
            <a:r>
              <a:rPr lang="en-US" dirty="0"/>
              <a:t>/18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772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3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F6C31-68CE-FDAE-DE4F-1919AA3A3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FCE3A911-5739-E6F6-4B06-2EF85A6B9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t="23209" r="51560" b="52163"/>
          <a:stretch>
            <a:fillRect/>
          </a:stretch>
        </p:blipFill>
        <p:spPr>
          <a:xfrm>
            <a:off x="5534567" y="5260286"/>
            <a:ext cx="3348000" cy="10294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E30EE1E-5E53-1897-A1F0-47419A381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917" y="666638"/>
            <a:ext cx="3833083" cy="1738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CF7368-FB98-28BB-4F10-EE34B493E571}"/>
              </a:ext>
            </a:extLst>
          </p:cNvPr>
          <p:cNvSpPr txBox="1"/>
          <p:nvPr/>
        </p:nvSpPr>
        <p:spPr>
          <a:xfrm>
            <a:off x="1954655" y="1121890"/>
            <a:ext cx="1974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○ – periodic state</a:t>
            </a:r>
            <a:endParaRPr lang="en-CH" sz="1600" dirty="0"/>
          </a:p>
        </p:txBody>
      </p:sp>
      <p:pic>
        <p:nvPicPr>
          <p:cNvPr id="14" name="Picture 13" descr="A graph of a graph with blue and red triangles&#10;&#10;AI-generated content may be incorrect.">
            <a:extLst>
              <a:ext uri="{FF2B5EF4-FFF2-40B4-BE49-F238E27FC236}">
                <a16:creationId xmlns:a16="http://schemas.microsoft.com/office/drawing/2014/main" id="{8AB8E004-E0C8-057A-8057-371415412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6" y="3131115"/>
            <a:ext cx="2570670" cy="3396251"/>
          </a:xfrm>
          <a:prstGeom prst="rect">
            <a:avLst/>
          </a:prstGeom>
        </p:spPr>
      </p:pic>
      <p:pic>
        <p:nvPicPr>
          <p:cNvPr id="18" name="Picture 17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25EB4C64-4104-F3F5-CFB9-B62B61D50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50287" r="51288" b="25085"/>
          <a:stretch>
            <a:fillRect/>
          </a:stretch>
        </p:blipFill>
        <p:spPr>
          <a:xfrm>
            <a:off x="5534567" y="3141067"/>
            <a:ext cx="3348000" cy="1029443"/>
          </a:xfrm>
          <a:prstGeom prst="rect">
            <a:avLst/>
          </a:prstGeom>
        </p:spPr>
      </p:pic>
      <p:pic>
        <p:nvPicPr>
          <p:cNvPr id="19" name="Picture 1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5BC404D4-A77E-F37C-EEB2-28E719667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1" t="24511" r="-109" b="50861"/>
          <a:stretch>
            <a:fillRect/>
          </a:stretch>
        </p:blipFill>
        <p:spPr>
          <a:xfrm>
            <a:off x="5477596" y="4208455"/>
            <a:ext cx="3348000" cy="10294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231CD5-BB63-495A-0C31-04AA9BBCFDF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156706" y="5184761"/>
            <a:ext cx="377861" cy="59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906106-100D-8D42-A3FD-0085A715468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572000" y="4186065"/>
            <a:ext cx="905596" cy="537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99D5E2-62E7-1E27-03DF-3CEFAF0B9A8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871371" y="3296873"/>
            <a:ext cx="1663196" cy="358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63840B2A-E6B1-7663-5AA4-7E7A7F6F8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16" y="137046"/>
            <a:ext cx="3405780" cy="2975223"/>
          </a:xfrm>
          <a:prstGeom prst="rect">
            <a:avLst/>
          </a:prstGeom>
        </p:spPr>
      </p:pic>
      <p:pic>
        <p:nvPicPr>
          <p:cNvPr id="43" name="Picture 4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828656B2-E369-64F8-57A5-6094BCFE5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" y="3141067"/>
            <a:ext cx="2434275" cy="333731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E79F1DE-7DCE-BB8A-A585-52CCCAEBD645}"/>
              </a:ext>
            </a:extLst>
          </p:cNvPr>
          <p:cNvSpPr txBox="1"/>
          <p:nvPr/>
        </p:nvSpPr>
        <p:spPr>
          <a:xfrm>
            <a:off x="377505" y="2855476"/>
            <a:ext cx="1960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Eigenvector magnitude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B7A435-3091-9FFF-3DEA-445DE595176C}"/>
                  </a:ext>
                </a:extLst>
              </p:cNvPr>
              <p:cNvSpPr txBox="1"/>
              <p:nvPr/>
            </p:nvSpPr>
            <p:spPr>
              <a:xfrm>
                <a:off x="6614778" y="43200"/>
                <a:ext cx="101585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=13 000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B7A435-3091-9FFF-3DEA-445DE5951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78" y="43200"/>
                <a:ext cx="1015855" cy="215444"/>
              </a:xfrm>
              <a:prstGeom prst="rect">
                <a:avLst/>
              </a:prstGeom>
              <a:blipFill>
                <a:blip r:embed="rId8"/>
                <a:stretch>
                  <a:fillRect l="-3593" r="-2994" b="-5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401861-7D7C-D7A0-900F-0573F69C2AE4}"/>
                  </a:ext>
                </a:extLst>
              </p:cNvPr>
              <p:cNvSpPr txBox="1"/>
              <p:nvPr/>
            </p:nvSpPr>
            <p:spPr>
              <a:xfrm>
                <a:off x="3719972" y="2881405"/>
                <a:ext cx="9164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=8 000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401861-7D7C-D7A0-900F-0573F69C2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972" y="2881405"/>
                <a:ext cx="916469" cy="215444"/>
              </a:xfrm>
              <a:prstGeom prst="rect">
                <a:avLst/>
              </a:prstGeom>
              <a:blipFill>
                <a:blip r:embed="rId9"/>
                <a:stretch>
                  <a:fillRect l="-3974" r="-3311" b="-5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9990027-3179-A1CC-FFBE-73E3FB99837F}"/>
              </a:ext>
            </a:extLst>
          </p:cNvPr>
          <p:cNvSpPr txBox="1"/>
          <p:nvPr/>
        </p:nvSpPr>
        <p:spPr>
          <a:xfrm>
            <a:off x="1955496" y="166966"/>
            <a:ext cx="17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Pairing scenario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2F391-BF8C-08F9-7A56-AEFADED6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13</a:t>
            </a:fld>
            <a:r>
              <a:rPr lang="en-US" dirty="0"/>
              <a:t>/18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0152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82495-48D9-2F65-6F58-14F52C13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06E250D9-AA21-3AD4-6825-AF377016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t="23209" r="51560" b="52163"/>
          <a:stretch>
            <a:fillRect/>
          </a:stretch>
        </p:blipFill>
        <p:spPr>
          <a:xfrm>
            <a:off x="5013379" y="2166878"/>
            <a:ext cx="3348000" cy="1029441"/>
          </a:xfrm>
          <a:prstGeom prst="rect">
            <a:avLst/>
          </a:prstGeom>
        </p:spPr>
      </p:pic>
      <p:pic>
        <p:nvPicPr>
          <p:cNvPr id="14" name="Picture 13" descr="A graph of a graph with blue and red triangles&#10;&#10;AI-generated content may be incorrect.">
            <a:extLst>
              <a:ext uri="{FF2B5EF4-FFF2-40B4-BE49-F238E27FC236}">
                <a16:creationId xmlns:a16="http://schemas.microsoft.com/office/drawing/2014/main" id="{423429E0-CB9D-85E0-F979-100207E00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9" y="723461"/>
            <a:ext cx="2570670" cy="3396251"/>
          </a:xfrm>
          <a:prstGeom prst="rect">
            <a:avLst/>
          </a:prstGeom>
        </p:spPr>
      </p:pic>
      <p:pic>
        <p:nvPicPr>
          <p:cNvPr id="18" name="Picture 17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A336B99E-EFF2-8A23-5C47-75AAFE858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50287" r="51288" b="25085"/>
          <a:stretch>
            <a:fillRect/>
          </a:stretch>
        </p:blipFill>
        <p:spPr>
          <a:xfrm>
            <a:off x="5013379" y="379400"/>
            <a:ext cx="3348000" cy="1029443"/>
          </a:xfrm>
          <a:prstGeom prst="rect">
            <a:avLst/>
          </a:prstGeom>
        </p:spPr>
      </p:pic>
      <p:pic>
        <p:nvPicPr>
          <p:cNvPr id="19" name="Picture 1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6C35353B-EC9C-6D9C-58F4-F6A5E494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1" t="24511" r="-109" b="50861"/>
          <a:stretch>
            <a:fillRect/>
          </a:stretch>
        </p:blipFill>
        <p:spPr>
          <a:xfrm>
            <a:off x="5013379" y="1238183"/>
            <a:ext cx="3348000" cy="10294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056C5-B8DA-FEB4-1033-F5C2E7CAA81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93534" y="2675042"/>
            <a:ext cx="2219845" cy="6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D7B75D-7D89-3A70-1ACE-7749DE55209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147383" y="1733065"/>
            <a:ext cx="2865996" cy="19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1669C0-A92C-2937-920D-39FC61DF3BD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70067" y="888387"/>
            <a:ext cx="3543312" cy="5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B2FF4150-84F7-117B-B9AB-09B60CC81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99" y="3242876"/>
            <a:ext cx="3405780" cy="297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3D9F50-C4CC-1185-2472-2EDE163D3A6F}"/>
                  </a:ext>
                </a:extLst>
              </p:cNvPr>
              <p:cNvSpPr txBox="1"/>
              <p:nvPr/>
            </p:nvSpPr>
            <p:spPr>
              <a:xfrm>
                <a:off x="1295355" y="465376"/>
                <a:ext cx="9164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=8 000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3D9F50-C4CC-1185-2472-2EDE163D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55" y="465376"/>
                <a:ext cx="916469" cy="215444"/>
              </a:xfrm>
              <a:prstGeom prst="rect">
                <a:avLst/>
              </a:prstGeom>
              <a:blipFill>
                <a:blip r:embed="rId5"/>
                <a:stretch>
                  <a:fillRect l="-3974" r="-3311" b="-27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33B93C5-A1E7-1F59-F789-EF97BDFB0EEB}"/>
              </a:ext>
            </a:extLst>
          </p:cNvPr>
          <p:cNvCxnSpPr>
            <a:cxnSpLocks/>
          </p:cNvCxnSpPr>
          <p:nvPr/>
        </p:nvCxnSpPr>
        <p:spPr>
          <a:xfrm flipH="1" flipV="1">
            <a:off x="2147383" y="1805305"/>
            <a:ext cx="452798" cy="763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E57C603-B6C6-06D4-28C3-836A8C246964}"/>
              </a:ext>
            </a:extLst>
          </p:cNvPr>
          <p:cNvCxnSpPr>
            <a:cxnSpLocks/>
          </p:cNvCxnSpPr>
          <p:nvPr/>
        </p:nvCxnSpPr>
        <p:spPr>
          <a:xfrm flipH="1" flipV="1">
            <a:off x="1404433" y="1012971"/>
            <a:ext cx="532312" cy="72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4F4B5C-26DF-0F6D-CEAB-73EAA7DD8846}"/>
              </a:ext>
            </a:extLst>
          </p:cNvPr>
          <p:cNvSpPr txBox="1"/>
          <p:nvPr/>
        </p:nvSpPr>
        <p:spPr>
          <a:xfrm>
            <a:off x="2697177" y="167302"/>
            <a:ext cx="187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Merging scenario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1FE4F-EAE6-C992-8982-9DB5EC743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14</a:t>
            </a:fld>
            <a:r>
              <a:rPr lang="en-US" dirty="0"/>
              <a:t>/18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EDE2D-E295-39BA-2D37-D82D5CB4275B}"/>
                  </a:ext>
                </a:extLst>
              </p:cNvPr>
              <p:cNvSpPr txBox="1"/>
              <p:nvPr/>
            </p:nvSpPr>
            <p:spPr>
              <a:xfrm>
                <a:off x="331483" y="4463773"/>
                <a:ext cx="424051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=0.216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 itself forces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426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Interaction of these two forces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638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Different spatial support, phase velocity and number of rolls appears as merging</a:t>
                </a:r>
                <a:endParaRPr lang="en-C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EDE2D-E295-39BA-2D37-D82D5CB4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83" y="4463773"/>
                <a:ext cx="4240518" cy="2031325"/>
              </a:xfrm>
              <a:prstGeom prst="rect">
                <a:avLst/>
              </a:prstGeom>
              <a:blipFill>
                <a:blip r:embed="rId6"/>
                <a:stretch>
                  <a:fillRect l="-862" t="-1201" b="-420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32D81-301D-1A88-020B-8ED6BF78BE50}"/>
                  </a:ext>
                </a:extLst>
              </p:cNvPr>
              <p:cNvSpPr txBox="1"/>
              <p:nvPr/>
            </p:nvSpPr>
            <p:spPr>
              <a:xfrm>
                <a:off x="3187224" y="3182183"/>
                <a:ext cx="977255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32D81-301D-1A88-020B-8ED6BF78B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4" y="3182183"/>
                <a:ext cx="977255" cy="3822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79DE98F-E2E0-93E4-53A5-CD06C2497A1B}"/>
              </a:ext>
            </a:extLst>
          </p:cNvPr>
          <p:cNvSpPr txBox="1"/>
          <p:nvPr/>
        </p:nvSpPr>
        <p:spPr>
          <a:xfrm>
            <a:off x="3541430" y="4065051"/>
            <a:ext cx="141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Roll merging</a:t>
            </a:r>
            <a:endParaRPr lang="en-CH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F896CB-230F-7BFF-5C78-01811DB5993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954766" y="4249717"/>
            <a:ext cx="70780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190277-94FD-8D43-4177-5BE72B46DC50}"/>
              </a:ext>
            </a:extLst>
          </p:cNvPr>
          <p:cNvCxnSpPr>
            <a:cxnSpLocks/>
          </p:cNvCxnSpPr>
          <p:nvPr/>
        </p:nvCxnSpPr>
        <p:spPr>
          <a:xfrm>
            <a:off x="4954766" y="4296274"/>
            <a:ext cx="1387311" cy="514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7294D748-9F92-2C77-179A-6193FFFA8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760" y="4629000"/>
            <a:ext cx="3302881" cy="19167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B78E90-9E3B-3DCE-2D6B-7036D84F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15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3A3F15-7D9F-BAE7-0BF8-6FC40AF42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37" y="220980"/>
            <a:ext cx="3291975" cy="1410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1E553D-C9A6-2C47-2061-088543C4590C}"/>
              </a:ext>
            </a:extLst>
          </p:cNvPr>
          <p:cNvSpPr txBox="1"/>
          <p:nvPr/>
        </p:nvSpPr>
        <p:spPr>
          <a:xfrm>
            <a:off x="1783080" y="1713190"/>
            <a:ext cx="1920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 = 55 000</a:t>
            </a:r>
          </a:p>
          <a:p>
            <a:r>
              <a:rPr lang="en-US" dirty="0"/>
              <a:t>◦ – 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06D1AD-7FDC-BA54-F123-99B87F7F5CB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743200" y="1303020"/>
            <a:ext cx="0" cy="410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E977B917-D1AE-C56B-5736-C6BDBBB8A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3499" y="142834"/>
            <a:ext cx="3616461" cy="20478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5257B91-A326-4677-5B7C-9B8D3D9845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50" y="3182938"/>
            <a:ext cx="3585124" cy="192214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E655477-4375-A511-C233-A2A67E67D6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11228" y="2341073"/>
            <a:ext cx="3528826" cy="204787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A9DF73-3F3A-1CB2-2155-654CAA8628A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3703320" y="1166772"/>
            <a:ext cx="1440179" cy="1008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2BFBCF-6A76-AF7D-55CD-8F40460DE798}"/>
              </a:ext>
            </a:extLst>
          </p:cNvPr>
          <p:cNvCxnSpPr/>
          <p:nvPr/>
        </p:nvCxnSpPr>
        <p:spPr>
          <a:xfrm flipV="1">
            <a:off x="6946398" y="1855430"/>
            <a:ext cx="0" cy="464820"/>
          </a:xfrm>
          <a:prstGeom prst="straightConnector1">
            <a:avLst/>
          </a:prstGeom>
          <a:ln>
            <a:solidFill>
              <a:srgbClr val="EDB12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0745FF-F089-6BDF-11FF-0ABFF2451C5F}"/>
              </a:ext>
            </a:extLst>
          </p:cNvPr>
          <p:cNvCxnSpPr/>
          <p:nvPr/>
        </p:nvCxnSpPr>
        <p:spPr>
          <a:xfrm flipV="1">
            <a:off x="6246879" y="1855430"/>
            <a:ext cx="0" cy="464820"/>
          </a:xfrm>
          <a:prstGeom prst="straightConnector1">
            <a:avLst/>
          </a:prstGeom>
          <a:ln>
            <a:solidFill>
              <a:srgbClr val="E37E5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E7F127-1B66-2789-890F-304881CA7874}"/>
              </a:ext>
            </a:extLst>
          </p:cNvPr>
          <p:cNvCxnSpPr/>
          <p:nvPr/>
        </p:nvCxnSpPr>
        <p:spPr>
          <a:xfrm flipV="1">
            <a:off x="5846353" y="1855430"/>
            <a:ext cx="0" cy="464820"/>
          </a:xfrm>
          <a:prstGeom prst="straightConnector1">
            <a:avLst/>
          </a:prstGeom>
          <a:ln>
            <a:solidFill>
              <a:srgbClr val="0072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CA9457-C5D3-27B1-8F70-2F266EFB6CD9}"/>
              </a:ext>
            </a:extLst>
          </p:cNvPr>
          <p:cNvCxnSpPr/>
          <p:nvPr/>
        </p:nvCxnSpPr>
        <p:spPr>
          <a:xfrm flipV="1">
            <a:off x="2061978" y="4758141"/>
            <a:ext cx="0" cy="464820"/>
          </a:xfrm>
          <a:prstGeom prst="straightConnector1">
            <a:avLst/>
          </a:prstGeom>
          <a:ln>
            <a:solidFill>
              <a:srgbClr val="EDB12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6D268-C29D-4807-CBC3-A3F544E5A11A}"/>
              </a:ext>
            </a:extLst>
          </p:cNvPr>
          <p:cNvCxnSpPr/>
          <p:nvPr/>
        </p:nvCxnSpPr>
        <p:spPr>
          <a:xfrm flipV="1">
            <a:off x="1362459" y="4758141"/>
            <a:ext cx="0" cy="464820"/>
          </a:xfrm>
          <a:prstGeom prst="straightConnector1">
            <a:avLst/>
          </a:prstGeom>
          <a:ln>
            <a:solidFill>
              <a:srgbClr val="E37E5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50CF1C-DB5E-7D96-7ABA-780748AF5655}"/>
              </a:ext>
            </a:extLst>
          </p:cNvPr>
          <p:cNvCxnSpPr/>
          <p:nvPr/>
        </p:nvCxnSpPr>
        <p:spPr>
          <a:xfrm flipV="1">
            <a:off x="961933" y="4758141"/>
            <a:ext cx="0" cy="464820"/>
          </a:xfrm>
          <a:prstGeom prst="straightConnector1">
            <a:avLst/>
          </a:prstGeom>
          <a:ln>
            <a:solidFill>
              <a:srgbClr val="0072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BB8CAB-9BD2-094F-36F9-9BD16E3EF87A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flipH="1">
            <a:off x="2040212" y="2636520"/>
            <a:ext cx="702988" cy="5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04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28B35-371A-9977-C3B9-C4D81715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16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6E99F9-0ADB-F469-66DB-BF27D2F7F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3028"/>
            <a:ext cx="3363209" cy="1429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92C7B-3593-1162-0465-A0247879B94B}"/>
              </a:ext>
            </a:extLst>
          </p:cNvPr>
          <p:cNvSpPr txBox="1"/>
          <p:nvPr/>
        </p:nvSpPr>
        <p:spPr>
          <a:xfrm>
            <a:off x="636654" y="1761094"/>
            <a:ext cx="2250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Subcritical transition</a:t>
            </a:r>
          </a:p>
          <a:p>
            <a:r>
              <a:rPr lang="en-US" dirty="0"/>
              <a:t> ◦ – periodic state</a:t>
            </a:r>
          </a:p>
          <a:p>
            <a:r>
              <a:rPr lang="en-US" dirty="0"/>
              <a:t> □ - biperiodic state</a:t>
            </a:r>
          </a:p>
          <a:p>
            <a:r>
              <a:rPr lang="en-CH" dirty="0"/>
              <a:t>✶</a:t>
            </a:r>
            <a:r>
              <a:rPr lang="en-US" dirty="0"/>
              <a:t> - chaotic state</a:t>
            </a:r>
            <a:endParaRPr lang="en-CH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061CED-DEB2-9D71-7AAC-A9FCE6D9D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2980" y="703908"/>
            <a:ext cx="2438400" cy="16573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963148C-232D-9464-3F70-4AD121401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6318" y="703908"/>
            <a:ext cx="2762250" cy="1657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ECAF21-4031-73BD-3794-9AA0A671F598}"/>
              </a:ext>
            </a:extLst>
          </p:cNvPr>
          <p:cNvSpPr txBox="1"/>
          <p:nvPr/>
        </p:nvSpPr>
        <p:spPr>
          <a:xfrm>
            <a:off x="3764134" y="334576"/>
            <a:ext cx="21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Periodic top branch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56783-D701-13CD-6F2E-D2D96472C073}"/>
              </a:ext>
            </a:extLst>
          </p:cNvPr>
          <p:cNvSpPr txBox="1"/>
          <p:nvPr/>
        </p:nvSpPr>
        <p:spPr>
          <a:xfrm>
            <a:off x="6202534" y="33457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Chaotic top branch</a:t>
            </a:r>
            <a:endParaRPr lang="en-C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400FBA-CB38-C367-2963-BEA4FF08986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208051" y="586400"/>
            <a:ext cx="12517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C4FE0AC-0889-952B-8EC5-9AFE59D34EDB}"/>
              </a:ext>
            </a:extLst>
          </p:cNvPr>
          <p:cNvSpPr/>
          <p:nvPr/>
        </p:nvSpPr>
        <p:spPr>
          <a:xfrm>
            <a:off x="1635853" y="494075"/>
            <a:ext cx="572198" cy="1846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9" name="Picture 38" descr="A graph of a graph&#10;&#10;AI-generated content may be incorrect.">
            <a:extLst>
              <a:ext uri="{FF2B5EF4-FFF2-40B4-BE49-F238E27FC236}">
                <a16:creationId xmlns:a16="http://schemas.microsoft.com/office/drawing/2014/main" id="{D59FD3FD-4293-B951-47EF-9D1FCA971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58" y="2386978"/>
            <a:ext cx="3215030" cy="2377334"/>
          </a:xfrm>
          <a:prstGeom prst="rect">
            <a:avLst/>
          </a:prstGeom>
        </p:spPr>
      </p:pic>
      <p:pic>
        <p:nvPicPr>
          <p:cNvPr id="41" name="Picture 40" descr="A graph showing a number of waves&#10;&#10;AI-generated content may be incorrect.">
            <a:extLst>
              <a:ext uri="{FF2B5EF4-FFF2-40B4-BE49-F238E27FC236}">
                <a16:creationId xmlns:a16="http://schemas.microsoft.com/office/drawing/2014/main" id="{AC01A345-44FF-30F8-D42D-6463ABCBCB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34" y="3429000"/>
            <a:ext cx="2463554" cy="1851691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9216CD-0487-7F4A-D37D-0C64B38317C0}"/>
              </a:ext>
            </a:extLst>
          </p:cNvPr>
          <p:cNvCxnSpPr/>
          <p:nvPr/>
        </p:nvCxnSpPr>
        <p:spPr>
          <a:xfrm>
            <a:off x="2365695" y="907996"/>
            <a:ext cx="1216404" cy="1717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graph of a graph showing a number of colors&#10;&#10;AI-generated content may be incorrect.">
            <a:extLst>
              <a:ext uri="{FF2B5EF4-FFF2-40B4-BE49-F238E27FC236}">
                <a16:creationId xmlns:a16="http://schemas.microsoft.com/office/drawing/2014/main" id="{14660B24-A478-66A0-1862-96E739A4AE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1" y="3138013"/>
            <a:ext cx="2941326" cy="2188468"/>
          </a:xfrm>
          <a:prstGeom prst="rect">
            <a:avLst/>
          </a:prstGeom>
        </p:spPr>
      </p:pic>
      <p:pic>
        <p:nvPicPr>
          <p:cNvPr id="47" name="Picture 46" descr="A graph of a graph&#10;&#10;AI-generated content may be incorrect.">
            <a:extLst>
              <a:ext uri="{FF2B5EF4-FFF2-40B4-BE49-F238E27FC236}">
                <a16:creationId xmlns:a16="http://schemas.microsoft.com/office/drawing/2014/main" id="{DD01EC47-0D73-0783-BBA3-E0D6520DB7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30" y="5028808"/>
            <a:ext cx="2297371" cy="172362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3201DA8-FA28-57CA-C261-DC5E22117B23}"/>
              </a:ext>
            </a:extLst>
          </p:cNvPr>
          <p:cNvCxnSpPr>
            <a:cxnSpLocks/>
          </p:cNvCxnSpPr>
          <p:nvPr/>
        </p:nvCxnSpPr>
        <p:spPr>
          <a:xfrm rot="5400000">
            <a:off x="63175" y="1068980"/>
            <a:ext cx="2173108" cy="1745782"/>
          </a:xfrm>
          <a:prstGeom prst="bentConnector3">
            <a:avLst>
              <a:gd name="adj1" fmla="val 3603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12614-64F5-8C46-CB27-A446002F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D98BA5-CCC4-143F-AFAD-B4D16913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17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1028" name="Picture 4" descr="Refer to caption">
            <a:extLst>
              <a:ext uri="{FF2B5EF4-FFF2-40B4-BE49-F238E27FC236}">
                <a16:creationId xmlns:a16="http://schemas.microsoft.com/office/drawing/2014/main" id="{838086DC-3783-3CF4-239C-A5908E685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36" y="1631544"/>
            <a:ext cx="3278414" cy="271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fer to caption">
            <a:extLst>
              <a:ext uri="{FF2B5EF4-FFF2-40B4-BE49-F238E27FC236}">
                <a16:creationId xmlns:a16="http://schemas.microsoft.com/office/drawing/2014/main" id="{B65CE947-9A62-6102-C5D0-E8804C21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77" y="876947"/>
            <a:ext cx="3931408" cy="6074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59AB08-EDE4-877B-D1BB-3B2343C8240B}"/>
              </a:ext>
            </a:extLst>
          </p:cNvPr>
          <p:cNvSpPr txBox="1"/>
          <p:nvPr/>
        </p:nvSpPr>
        <p:spPr>
          <a:xfrm>
            <a:off x="1828563" y="639458"/>
            <a:ext cx="170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Chaotic state</a:t>
            </a:r>
            <a:endParaRPr lang="en-CH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51C79-5912-F8D8-1921-A4700DB812DC}"/>
              </a:ext>
            </a:extLst>
          </p:cNvPr>
          <p:cNvSpPr txBox="1"/>
          <p:nvPr/>
        </p:nvSpPr>
        <p:spPr>
          <a:xfrm>
            <a:off x="4041341" y="154487"/>
            <a:ext cx="1466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Summary</a:t>
            </a:r>
            <a:endParaRPr lang="en-CH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836483-16CA-BBFA-A796-D6245033B153}"/>
              </a:ext>
            </a:extLst>
          </p:cNvPr>
          <p:cNvCxnSpPr>
            <a:cxnSpLocks/>
          </p:cNvCxnSpPr>
          <p:nvPr/>
        </p:nvCxnSpPr>
        <p:spPr>
          <a:xfrm flipH="1" flipV="1">
            <a:off x="3758268" y="1541176"/>
            <a:ext cx="738231" cy="974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A2420B1-6CF3-A598-4993-4D1739B5AE65}"/>
              </a:ext>
            </a:extLst>
          </p:cNvPr>
          <p:cNvCxnSpPr>
            <a:cxnSpLocks/>
            <a:stCxn id="11" idx="4"/>
            <a:endCxn id="25" idx="3"/>
          </p:cNvCxnSpPr>
          <p:nvPr/>
        </p:nvCxnSpPr>
        <p:spPr>
          <a:xfrm rot="5400000" flipH="1">
            <a:off x="2542103" y="2786624"/>
            <a:ext cx="1608142" cy="781287"/>
          </a:xfrm>
          <a:prstGeom prst="bentConnector4">
            <a:avLst>
              <a:gd name="adj1" fmla="val -14215"/>
              <a:gd name="adj2" fmla="val 82037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28E270-B2AE-C917-47A7-3A60B1C67AD4}"/>
                  </a:ext>
                </a:extLst>
              </p:cNvPr>
              <p:cNvSpPr txBox="1"/>
              <p:nvPr/>
            </p:nvSpPr>
            <p:spPr>
              <a:xfrm>
                <a:off x="464917" y="2219307"/>
                <a:ext cx="24906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Experimental rolls –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≈500</m:t>
                    </m:r>
                  </m:oMath>
                </a14:m>
                <a:endParaRPr lang="en-CH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28E270-B2AE-C917-47A7-3A60B1C67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" y="2219307"/>
                <a:ext cx="2490613" cy="307777"/>
              </a:xfrm>
              <a:prstGeom prst="rect">
                <a:avLst/>
              </a:prstGeom>
              <a:blipFill>
                <a:blip r:embed="rId4"/>
                <a:stretch>
                  <a:fillRect l="-733" t="-3922" b="-1960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>
            <a:extLst>
              <a:ext uri="{FF2B5EF4-FFF2-40B4-BE49-F238E27FC236}">
                <a16:creationId xmlns:a16="http://schemas.microsoft.com/office/drawing/2014/main" id="{A652A7F6-2160-7168-093E-8D824F81C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87" y="4464075"/>
            <a:ext cx="3278414" cy="514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D83CFB-0AEB-8A85-C8C2-F90609FF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38" y="2727486"/>
            <a:ext cx="1280411" cy="12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A4ABA0A8-4819-F3FB-2AA1-BA157FB1D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96" y="2698128"/>
            <a:ext cx="1375034" cy="1362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A3B971-A1AF-ACC9-FE77-98ECD7507E9D}"/>
                  </a:ext>
                </a:extLst>
              </p:cNvPr>
              <p:cNvSpPr txBox="1"/>
              <p:nvPr/>
            </p:nvSpPr>
            <p:spPr>
              <a:xfrm>
                <a:off x="634180" y="4209899"/>
                <a:ext cx="23552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400" dirty="0"/>
                  <a:t> optimal response </a:t>
                </a:r>
                <a:endParaRPr lang="en-CH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A3B971-A1AF-ACC9-FE77-98ECD750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0" y="4209899"/>
                <a:ext cx="2355209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30D9F0B-708A-67BE-894F-DA8DC1A050C8}"/>
              </a:ext>
            </a:extLst>
          </p:cNvPr>
          <p:cNvSpPr txBox="1"/>
          <p:nvPr/>
        </p:nvSpPr>
        <p:spPr>
          <a:xfrm>
            <a:off x="197382" y="5152126"/>
            <a:ext cx="3061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On the origin of circular rolls in rotor-stator flow, JFM 2024.</a:t>
            </a:r>
            <a:endParaRPr lang="en-CH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3DB16-F419-A5C7-CEB2-AB569F5D10D3}"/>
              </a:ext>
            </a:extLst>
          </p:cNvPr>
          <p:cNvSpPr txBox="1"/>
          <p:nvPr/>
        </p:nvSpPr>
        <p:spPr>
          <a:xfrm>
            <a:off x="3676583" y="4448447"/>
            <a:ext cx="283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Subcritical axisymmetric solutions in rotor-stator flow, PRF 2024.</a:t>
            </a:r>
            <a:endParaRPr lang="en-CH" sz="120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B0DED2B-163A-3685-10AA-CC9A2CC441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7950" y="2701931"/>
            <a:ext cx="2605327" cy="1894057"/>
          </a:xfrm>
          <a:prstGeom prst="rect">
            <a:avLst/>
          </a:prstGeom>
        </p:spPr>
      </p:pic>
      <p:pic>
        <p:nvPicPr>
          <p:cNvPr id="27" name="Picture 2" descr="Refer to caption">
            <a:extLst>
              <a:ext uri="{FF2B5EF4-FFF2-40B4-BE49-F238E27FC236}">
                <a16:creationId xmlns:a16="http://schemas.microsoft.com/office/drawing/2014/main" id="{14A3F93A-3B86-1745-CAC4-4D13AAA6A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4"/>
          <a:stretch>
            <a:fillRect/>
          </a:stretch>
        </p:blipFill>
        <p:spPr bwMode="auto">
          <a:xfrm>
            <a:off x="6457950" y="526263"/>
            <a:ext cx="2526696" cy="19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F56126E-1A14-6763-BD32-F885BA02A148}"/>
              </a:ext>
            </a:extLst>
          </p:cNvPr>
          <p:cNvSpPr txBox="1"/>
          <p:nvPr/>
        </p:nvSpPr>
        <p:spPr>
          <a:xfrm>
            <a:off x="6632845" y="4644411"/>
            <a:ext cx="2488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From annular cavity to rotor-stator flow: nonlinear dynamics of axisymmetric rolls, to appear in PRF 2025.</a:t>
            </a:r>
            <a:endParaRPr lang="en-CH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D8A1A2-7B07-AC35-762C-9D62A84DBA28}"/>
              </a:ext>
            </a:extLst>
          </p:cNvPr>
          <p:cNvSpPr txBox="1"/>
          <p:nvPr/>
        </p:nvSpPr>
        <p:spPr>
          <a:xfrm>
            <a:off x="3947075" y="1356271"/>
            <a:ext cx="24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Self-sustained </a:t>
            </a:r>
            <a:r>
              <a:rPr lang="en-US" sz="1600" dirty="0"/>
              <a:t>state</a:t>
            </a:r>
            <a:r>
              <a:rPr lang="pl-PL" sz="1600" dirty="0"/>
              <a:t>s</a:t>
            </a:r>
            <a:endParaRPr lang="en-CH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F5578B-190B-A672-1AC4-EB53B2E9938D}"/>
              </a:ext>
            </a:extLst>
          </p:cNvPr>
          <p:cNvSpPr/>
          <p:nvPr/>
        </p:nvSpPr>
        <p:spPr>
          <a:xfrm>
            <a:off x="3718817" y="3945338"/>
            <a:ext cx="36000" cy="36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1B88694-D0DB-6453-88AC-7C2045B7A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79387" y="4978336"/>
            <a:ext cx="3078563" cy="129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8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0" grpId="0"/>
      <p:bldP spid="21" grpId="0"/>
      <p:bldP spid="28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BC8B5-43F4-774D-5BE7-6F561582E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65AA88-7C61-2520-9B88-B1C7EEF7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18</a:t>
            </a:fld>
            <a:r>
              <a:rPr lang="en-US" dirty="0"/>
              <a:t>/18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C8808-15C2-A78E-C3C9-8EC34B0DF25D}"/>
              </a:ext>
            </a:extLst>
          </p:cNvPr>
          <p:cNvSpPr txBox="1"/>
          <p:nvPr/>
        </p:nvSpPr>
        <p:spPr>
          <a:xfrm>
            <a:off x="282195" y="6033185"/>
            <a:ext cx="376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From annular cavity to rotor-stator flow: nonlinear dynamics of axisymmetric rolls, accepted PRF 2025.</a:t>
            </a:r>
            <a:endParaRPr lang="en-CH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96577-728E-6E1A-776C-CF23510C63FC}"/>
              </a:ext>
            </a:extLst>
          </p:cNvPr>
          <p:cNvSpPr txBox="1"/>
          <p:nvPr/>
        </p:nvSpPr>
        <p:spPr>
          <a:xfrm>
            <a:off x="402459" y="196077"/>
            <a:ext cx="120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Summary: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B37BE-FDBD-10E0-8F9D-A452866973FE}"/>
              </a:ext>
            </a:extLst>
          </p:cNvPr>
          <p:cNvSpPr txBox="1"/>
          <p:nvPr/>
        </p:nvSpPr>
        <p:spPr>
          <a:xfrm>
            <a:off x="4168709" y="196077"/>
            <a:ext cx="376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Outlooks: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70A83-91B0-8366-D1B4-6B79D4B0CC5C}"/>
              </a:ext>
            </a:extLst>
          </p:cNvPr>
          <p:cNvSpPr txBox="1"/>
          <p:nvPr/>
        </p:nvSpPr>
        <p:spPr>
          <a:xfrm>
            <a:off x="4293037" y="2091666"/>
            <a:ext cx="432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Role of periodic states in edge state/ top branch dynamics (Harmonic Balance Method, Floquet Analysis)</a:t>
            </a:r>
          </a:p>
          <a:p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9C8F94-7737-60A2-D737-DBFB25060F34}"/>
                  </a:ext>
                </a:extLst>
              </p:cNvPr>
              <p:cNvSpPr txBox="1"/>
              <p:nvPr/>
            </p:nvSpPr>
            <p:spPr>
              <a:xfrm>
                <a:off x="4287388" y="5433021"/>
                <a:ext cx="44541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/>
                  <a:t> analysis, similarity to a Differentially Heated Cavity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comparison of thresholds in Ra and Re</a:t>
                </a:r>
                <a:endParaRPr lang="en-C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9C8F94-7737-60A2-D737-DBFB25060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88" y="5433021"/>
                <a:ext cx="4454153" cy="923330"/>
              </a:xfrm>
              <a:prstGeom prst="rect">
                <a:avLst/>
              </a:prstGeom>
              <a:blipFill>
                <a:blip r:embed="rId2"/>
                <a:stretch>
                  <a:fillRect l="-1094" t="-2632" b="-986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C6E4AC6-1C8E-A237-2A99-BA9E6753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4730" y="567321"/>
            <a:ext cx="3647775" cy="15509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517583D-6735-3C04-C23F-0169DDF0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12618"/>
          <a:stretch>
            <a:fillRect/>
          </a:stretch>
        </p:blipFill>
        <p:spPr>
          <a:xfrm>
            <a:off x="5176298" y="3668838"/>
            <a:ext cx="3452536" cy="11105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47A482-171C-E645-E36E-9232465F6034}"/>
              </a:ext>
            </a:extLst>
          </p:cNvPr>
          <p:cNvSpPr txBox="1"/>
          <p:nvPr/>
        </p:nvSpPr>
        <p:spPr>
          <a:xfrm>
            <a:off x="6722432" y="333648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cold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5E070-FBAE-51F7-B915-EA57CE0268D8}"/>
              </a:ext>
            </a:extLst>
          </p:cNvPr>
          <p:cNvSpPr txBox="1"/>
          <p:nvPr/>
        </p:nvSpPr>
        <p:spPr>
          <a:xfrm>
            <a:off x="8628834" y="39682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D85BF2-3619-70DB-EE47-36D6FED57EA2}"/>
              </a:ext>
            </a:extLst>
          </p:cNvPr>
          <p:cNvSpPr txBox="1"/>
          <p:nvPr/>
        </p:nvSpPr>
        <p:spPr>
          <a:xfrm>
            <a:off x="4319064" y="3747076"/>
            <a:ext cx="111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adiabatic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99BF23-6712-9CF4-46EF-15B773A03342}"/>
              </a:ext>
            </a:extLst>
          </p:cNvPr>
          <p:cNvSpPr txBox="1"/>
          <p:nvPr/>
        </p:nvSpPr>
        <p:spPr>
          <a:xfrm>
            <a:off x="6831436" y="474236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8B12C1-38FA-B5A0-042B-2019677045A4}"/>
              </a:ext>
            </a:extLst>
          </p:cNvPr>
          <p:cNvSpPr txBox="1"/>
          <p:nvPr/>
        </p:nvSpPr>
        <p:spPr>
          <a:xfrm>
            <a:off x="402459" y="2690155"/>
            <a:ext cx="3645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Stability exchange for a radially displaced cavity.</a:t>
            </a:r>
            <a:endParaRPr lang="en-CH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70AAA45-F1C2-47B5-BBB6-A98C2898A9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138" y="600160"/>
            <a:ext cx="2963253" cy="2154267"/>
          </a:xfrm>
          <a:prstGeom prst="rect">
            <a:avLst/>
          </a:prstGeom>
        </p:spPr>
      </p:pic>
      <p:pic>
        <p:nvPicPr>
          <p:cNvPr id="26" name="Picture 25" descr="A colorful pattern with numbers&#10;&#10;AI-generated content may be incorrect.">
            <a:extLst>
              <a:ext uri="{FF2B5EF4-FFF2-40B4-BE49-F238E27FC236}">
                <a16:creationId xmlns:a16="http://schemas.microsoft.com/office/drawing/2014/main" id="{902D6308-CC09-A4D6-ADD7-9599FED952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21" y="3381876"/>
            <a:ext cx="2464412" cy="21528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7ED5EE-0B6B-1C1F-2D0F-13C9A9BBDBC3}"/>
              </a:ext>
            </a:extLst>
          </p:cNvPr>
          <p:cNvSpPr txBox="1"/>
          <p:nvPr/>
        </p:nvSpPr>
        <p:spPr>
          <a:xfrm>
            <a:off x="222063" y="5466635"/>
            <a:ext cx="376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perspective on the roll merging.</a:t>
            </a:r>
            <a:endParaRPr lang="en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58632-7437-4E7D-193A-884586EA6B90}"/>
                  </a:ext>
                </a:extLst>
              </p14:cNvPr>
              <p14:cNvContentPartPr/>
              <p14:nvPr/>
            </p14:nvContentPartPr>
            <p14:xfrm>
              <a:off x="6996993" y="994733"/>
              <a:ext cx="704160" cy="272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58632-7437-4E7D-193A-884586EA6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0993" y="922733"/>
                <a:ext cx="775800" cy="41616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74B8A96-89C3-DCE7-9E17-9FED783F1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30" y="3481673"/>
            <a:ext cx="1508845" cy="19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620A6-4CFA-9CF8-31D7-13D10E4C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6D05FF-C3C8-6451-B8AC-708C184E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5732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0C012-F7C5-DE8A-4C24-195B6808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2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14" name="Picture 13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08B2473C-05E3-3955-C63F-778B9056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27" y="3279013"/>
            <a:ext cx="2171284" cy="2131200"/>
          </a:xfrm>
          <a:prstGeom prst="rect">
            <a:avLst/>
          </a:prstGeom>
        </p:spPr>
      </p:pic>
      <p:pic>
        <p:nvPicPr>
          <p:cNvPr id="16" name="Picture 15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87AB0DA7-6D12-4720-04A6-77CD2E62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1" y="3279378"/>
            <a:ext cx="2144029" cy="2130835"/>
          </a:xfrm>
          <a:prstGeom prst="rect">
            <a:avLst/>
          </a:prstGeom>
        </p:spPr>
      </p:pic>
      <p:pic>
        <p:nvPicPr>
          <p:cNvPr id="18" name="Picture 17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184AC676-C81F-54EF-92E0-C733706B1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38" y="3279013"/>
            <a:ext cx="2151369" cy="2131200"/>
          </a:xfrm>
          <a:prstGeom prst="rect">
            <a:avLst/>
          </a:prstGeom>
        </p:spPr>
      </p:pic>
      <p:pic>
        <p:nvPicPr>
          <p:cNvPr id="20" name="Picture 19" descr="A circular object with a circle in the center&#10;&#10;AI-generated content may be incorrect.">
            <a:extLst>
              <a:ext uri="{FF2B5EF4-FFF2-40B4-BE49-F238E27FC236}">
                <a16:creationId xmlns:a16="http://schemas.microsoft.com/office/drawing/2014/main" id="{1B0B2641-D16F-6186-C967-039D1E22E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16" y="3279378"/>
            <a:ext cx="2144646" cy="21312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7726B-5A4E-FEBB-F322-64DD909D0CBF}"/>
              </a:ext>
            </a:extLst>
          </p:cNvPr>
          <p:cNvCxnSpPr/>
          <p:nvPr/>
        </p:nvCxnSpPr>
        <p:spPr>
          <a:xfrm>
            <a:off x="392523" y="5774388"/>
            <a:ext cx="8216218" cy="50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F346D4-1947-5ABA-6396-2C38E56492E8}"/>
              </a:ext>
            </a:extLst>
          </p:cNvPr>
          <p:cNvSpPr txBox="1"/>
          <p:nvPr/>
        </p:nvSpPr>
        <p:spPr>
          <a:xfrm>
            <a:off x="4421938" y="5926645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B538B7-CA73-7816-CB4C-6D3FE46F0119}"/>
                  </a:ext>
                </a:extLst>
              </p:cNvPr>
              <p:cNvSpPr txBox="1"/>
              <p:nvPr/>
            </p:nvSpPr>
            <p:spPr>
              <a:xfrm>
                <a:off x="1175965" y="978628"/>
                <a:ext cx="227273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Aspect ratio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B538B7-CA73-7816-CB4C-6D3FE46F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65" y="978628"/>
                <a:ext cx="2272738" cy="830997"/>
              </a:xfrm>
              <a:prstGeom prst="rect">
                <a:avLst/>
              </a:prstGeom>
              <a:blipFill>
                <a:blip r:embed="rId6"/>
                <a:stretch>
                  <a:fillRect l="-6434" t="-1471" r="-2413" b="-1691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D94650F-8B31-55CD-52C2-A217890F7AEE}"/>
              </a:ext>
            </a:extLst>
          </p:cNvPr>
          <p:cNvSpPr txBox="1"/>
          <p:nvPr/>
        </p:nvSpPr>
        <p:spPr>
          <a:xfrm>
            <a:off x="2789673" y="2867742"/>
            <a:ext cx="146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rolls</a:t>
            </a:r>
            <a:endParaRPr lang="en-CH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ED9B24-7824-627F-2BCE-DD5F03BCA798}"/>
              </a:ext>
            </a:extLst>
          </p:cNvPr>
          <p:cNvSpPr txBox="1"/>
          <p:nvPr/>
        </p:nvSpPr>
        <p:spPr>
          <a:xfrm>
            <a:off x="4595751" y="2867742"/>
            <a:ext cx="223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+ spiral rolls</a:t>
            </a:r>
            <a:endParaRPr lang="en-C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25201B-8F8E-EB60-7622-030C79E0CEAC}"/>
              </a:ext>
            </a:extLst>
          </p:cNvPr>
          <p:cNvSpPr txBox="1"/>
          <p:nvPr/>
        </p:nvSpPr>
        <p:spPr>
          <a:xfrm>
            <a:off x="7486650" y="6018978"/>
            <a:ext cx="1512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Gauthier </a:t>
            </a:r>
            <a:r>
              <a:rPr lang="en-US" sz="1200" i="1" dirty="0"/>
              <a:t>et al.</a:t>
            </a:r>
            <a:r>
              <a:rPr lang="en-US" sz="1200" dirty="0"/>
              <a:t>, 1999</a:t>
            </a:r>
            <a:endParaRPr lang="en-CH" sz="1200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7F62AA1-6C69-4EA5-45A2-03546AB9A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9632" y="664206"/>
            <a:ext cx="4440678" cy="1869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E5D79-4F83-B05D-EBFF-DF4E2B7FC85D}"/>
              </a:ext>
            </a:extLst>
          </p:cNvPr>
          <p:cNvSpPr txBox="1"/>
          <p:nvPr/>
        </p:nvSpPr>
        <p:spPr>
          <a:xfrm>
            <a:off x="3059181" y="536777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Re=500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35A1B-D150-F6C0-2F78-E10D664A8D10}"/>
              </a:ext>
            </a:extLst>
          </p:cNvPr>
          <p:cNvSpPr txBox="1"/>
          <p:nvPr/>
        </p:nvSpPr>
        <p:spPr>
          <a:xfrm>
            <a:off x="5204261" y="540275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Re=700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C2641-8223-5378-2F15-FF8D85F2DAE3}"/>
              </a:ext>
            </a:extLst>
          </p:cNvPr>
          <p:cNvSpPr txBox="1"/>
          <p:nvPr/>
        </p:nvSpPr>
        <p:spPr>
          <a:xfrm>
            <a:off x="7435616" y="540244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Re=1200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8911D-FDA2-C89A-CB54-734473C8CBBF}"/>
              </a:ext>
            </a:extLst>
          </p:cNvPr>
          <p:cNvSpPr txBox="1"/>
          <p:nvPr/>
        </p:nvSpPr>
        <p:spPr>
          <a:xfrm>
            <a:off x="735916" y="536777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Re=150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3697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3" grpId="0"/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0559C-DDC9-AF32-DC51-46DB5ACF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20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BE19E48-170D-EB51-4B62-C3123586C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726" y="781880"/>
            <a:ext cx="4047946" cy="2942832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15F2FAFF-079D-D256-8181-14DFFFDEB9AF}"/>
              </a:ext>
            </a:extLst>
          </p:cNvPr>
          <p:cNvSpPr/>
          <p:nvPr/>
        </p:nvSpPr>
        <p:spPr>
          <a:xfrm rot="16200000">
            <a:off x="856389" y="3642326"/>
            <a:ext cx="220805" cy="387666"/>
          </a:xfrm>
          <a:prstGeom prst="leftBrace">
            <a:avLst/>
          </a:prstGeom>
          <a:ln>
            <a:solidFill>
              <a:srgbClr val="0072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EBA3808-8BB9-46BE-F0A5-6EED8E6CFE89}"/>
              </a:ext>
            </a:extLst>
          </p:cNvPr>
          <p:cNvSpPr/>
          <p:nvPr/>
        </p:nvSpPr>
        <p:spPr>
          <a:xfrm rot="16200000">
            <a:off x="2288708" y="2620527"/>
            <a:ext cx="220805" cy="2431260"/>
          </a:xfrm>
          <a:prstGeom prst="leftBrace">
            <a:avLst/>
          </a:prstGeom>
          <a:ln>
            <a:solidFill>
              <a:srgbClr val="DB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490B54F-B406-7568-8192-F04D8FB10024}"/>
              </a:ext>
            </a:extLst>
          </p:cNvPr>
          <p:cNvSpPr/>
          <p:nvPr/>
        </p:nvSpPr>
        <p:spPr>
          <a:xfrm rot="16200000">
            <a:off x="3934643" y="3430929"/>
            <a:ext cx="220805" cy="810459"/>
          </a:xfrm>
          <a:prstGeom prst="leftBrace">
            <a:avLst/>
          </a:prstGeom>
          <a:ln>
            <a:solidFill>
              <a:srgbClr val="0072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3F745-9C74-D624-C7E0-446B749DBF06}"/>
              </a:ext>
            </a:extLst>
          </p:cNvPr>
          <p:cNvSpPr txBox="1"/>
          <p:nvPr/>
        </p:nvSpPr>
        <p:spPr>
          <a:xfrm>
            <a:off x="777198" y="3897804"/>
            <a:ext cx="379184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</a:t>
            </a:r>
            <a:endParaRPr lang="en-CH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B91A5-D4CC-9DD8-C431-A9EF6454162E}"/>
              </a:ext>
            </a:extLst>
          </p:cNvPr>
          <p:cNvSpPr txBox="1"/>
          <p:nvPr/>
        </p:nvSpPr>
        <p:spPr>
          <a:xfrm>
            <a:off x="2224499" y="3897804"/>
            <a:ext cx="379184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B2</a:t>
            </a:r>
            <a:endParaRPr lang="en-CH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06E92-B6A3-49A2-CDB0-2A9E53CC5FE7}"/>
              </a:ext>
            </a:extLst>
          </p:cNvPr>
          <p:cNvSpPr txBox="1"/>
          <p:nvPr/>
        </p:nvSpPr>
        <p:spPr>
          <a:xfrm>
            <a:off x="3855453" y="3897804"/>
            <a:ext cx="379184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</a:t>
            </a:r>
            <a:endParaRPr lang="en-CH" sz="1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B46A1D9-2A97-752E-9053-2754C1631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29130" y="1512760"/>
            <a:ext cx="4190400" cy="101928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E1D9F11-FC19-4A6B-C28D-411ECAEE3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7772" y="391355"/>
            <a:ext cx="4191758" cy="100401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EC519D5-0B9F-71D7-D712-C575749144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29130" y="2635471"/>
            <a:ext cx="4190400" cy="117777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9205B2-9CB1-0EBC-AF8C-16CC8001C9F1}"/>
              </a:ext>
            </a:extLst>
          </p:cNvPr>
          <p:cNvCxnSpPr>
            <a:cxnSpLocks/>
          </p:cNvCxnSpPr>
          <p:nvPr/>
        </p:nvCxnSpPr>
        <p:spPr>
          <a:xfrm flipV="1">
            <a:off x="772958" y="893362"/>
            <a:ext cx="3922867" cy="709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3A8BB3-F926-22D3-E953-E5767A6F648A}"/>
              </a:ext>
            </a:extLst>
          </p:cNvPr>
          <p:cNvCxnSpPr>
            <a:cxnSpLocks/>
          </p:cNvCxnSpPr>
          <p:nvPr/>
        </p:nvCxnSpPr>
        <p:spPr>
          <a:xfrm>
            <a:off x="1647825" y="2022403"/>
            <a:ext cx="30875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EB22C8-E177-6291-54E3-364CE4638635}"/>
              </a:ext>
            </a:extLst>
          </p:cNvPr>
          <p:cNvCxnSpPr>
            <a:cxnSpLocks/>
          </p:cNvCxnSpPr>
          <p:nvPr/>
        </p:nvCxnSpPr>
        <p:spPr>
          <a:xfrm>
            <a:off x="4045045" y="2871744"/>
            <a:ext cx="742482" cy="262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F11C81A-8BB0-3D25-CF3A-503F398DFA11}"/>
              </a:ext>
            </a:extLst>
          </p:cNvPr>
          <p:cNvSpPr txBox="1"/>
          <p:nvPr/>
        </p:nvSpPr>
        <p:spPr>
          <a:xfrm>
            <a:off x="4162770" y="206168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layer mode</a:t>
            </a:r>
            <a:endParaRPr lang="en-C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90E560-9B39-2DB2-3767-35B59DD45808}"/>
              </a:ext>
            </a:extLst>
          </p:cNvPr>
          <p:cNvSpPr txBox="1"/>
          <p:nvPr/>
        </p:nvSpPr>
        <p:spPr>
          <a:xfrm>
            <a:off x="4768242" y="250241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Corner mode</a:t>
            </a:r>
            <a:endParaRPr lang="en-C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950C34-1FA6-3B92-71D1-724528A97169}"/>
              </a:ext>
            </a:extLst>
          </p:cNvPr>
          <p:cNvSpPr txBox="1"/>
          <p:nvPr/>
        </p:nvSpPr>
        <p:spPr>
          <a:xfrm>
            <a:off x="1754617" y="200344"/>
            <a:ext cx="15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Critical Re</a:t>
            </a:r>
            <a:endParaRPr lang="en-CH" sz="2400" dirty="0"/>
          </a:p>
        </p:txBody>
      </p:sp>
      <p:pic>
        <p:nvPicPr>
          <p:cNvPr id="36" name="Picture 35" descr="A green rectangle with numbers&#10;&#10;AI-generated content may be incorrect.">
            <a:extLst>
              <a:ext uri="{FF2B5EF4-FFF2-40B4-BE49-F238E27FC236}">
                <a16:creationId xmlns:a16="http://schemas.microsoft.com/office/drawing/2014/main" id="{8215703B-0FE9-6A6D-E674-DBCFE3012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21" y="4829444"/>
            <a:ext cx="3922154" cy="93292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00DD64-6F01-846F-82B1-60D052C08E87}"/>
              </a:ext>
            </a:extLst>
          </p:cNvPr>
          <p:cNvCxnSpPr/>
          <p:nvPr/>
        </p:nvCxnSpPr>
        <p:spPr>
          <a:xfrm flipH="1">
            <a:off x="1543050" y="2871744"/>
            <a:ext cx="681449" cy="1757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CB01BC-4DB2-52F3-B1F7-3628599B615B}"/>
                  </a:ext>
                </a:extLst>
              </p:cNvPr>
              <p:cNvSpPr txBox="1"/>
              <p:nvPr/>
            </p:nvSpPr>
            <p:spPr>
              <a:xfrm>
                <a:off x="4968815" y="4270214"/>
                <a:ext cx="3847381" cy="1757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Branch B1 is responsible for the linear instability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Eigenmode changes continuously from a boundary layer structure to a corner structure. </a:t>
                </a:r>
                <a:endParaRPr lang="en-C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CB01BC-4DB2-52F3-B1F7-3628599B6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15" y="4270214"/>
                <a:ext cx="3847381" cy="1757407"/>
              </a:xfrm>
              <a:prstGeom prst="rect">
                <a:avLst/>
              </a:prstGeom>
              <a:blipFill>
                <a:blip r:embed="rId11"/>
                <a:stretch>
                  <a:fillRect l="-951" t="-1384" r="-1585" b="-449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07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BFC09-4196-111A-1381-C9CF6EE3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21</a:t>
            </a:fld>
            <a:endParaRPr lang="en-C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A9C3D9-E374-2B88-3463-DF596247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426"/>
            <a:ext cx="9144000" cy="4199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1723B-85CE-CDFC-2AB5-46931A73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401" y="0"/>
            <a:ext cx="4991974" cy="666720"/>
          </a:xfrm>
        </p:spPr>
        <p:txBody>
          <a:bodyPr>
            <a:normAutofit/>
          </a:bodyPr>
          <a:lstStyle/>
          <a:p>
            <a:r>
              <a:rPr lang="en-US" sz="2600" dirty="0"/>
              <a:t>Corner singularity</a:t>
            </a:r>
            <a:endParaRPr lang="en-CH" sz="2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CE54FC-F929-DB26-D370-19E13F0A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85950"/>
            <a:ext cx="9144000" cy="2364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92FC7A-4E0A-1F03-FE50-12C2D8FF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632"/>
          <a:stretch>
            <a:fillRect/>
          </a:stretch>
        </p:blipFill>
        <p:spPr>
          <a:xfrm>
            <a:off x="0" y="580950"/>
            <a:ext cx="9144000" cy="8200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718BAC4-FC96-655C-BB95-FAABB69CA428}"/>
                  </a:ext>
                </a:extLst>
              </p14:cNvPr>
              <p14:cNvContentPartPr/>
              <p14:nvPr/>
            </p14:nvContentPartPr>
            <p14:xfrm>
              <a:off x="1476228" y="1068022"/>
              <a:ext cx="19911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718BAC4-FC96-655C-BB95-FAABB69CA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6228" y="888022"/>
                <a:ext cx="2170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60073E-929C-6FB8-6D94-CCCDF3B8A203}"/>
                  </a:ext>
                </a:extLst>
              </p14:cNvPr>
              <p14:cNvContentPartPr/>
              <p14:nvPr/>
            </p14:nvContentPartPr>
            <p14:xfrm>
              <a:off x="5595348" y="883702"/>
              <a:ext cx="13017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60073E-929C-6FB8-6D94-CCCDF3B8A2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05348" y="703702"/>
                <a:ext cx="14814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C3A9AD-B777-15D6-A541-9EB705309C88}"/>
                  </a:ext>
                </a:extLst>
              </p14:cNvPr>
              <p14:cNvContentPartPr/>
              <p14:nvPr/>
            </p14:nvContentPartPr>
            <p14:xfrm>
              <a:off x="6291588" y="1068022"/>
              <a:ext cx="234864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C3A9AD-B777-15D6-A541-9EB705309C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1588" y="888022"/>
                <a:ext cx="252828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006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F30E6-8513-24A6-42F6-2A3FE859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9D9BA7-384A-FFA6-FEBB-9CD15556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22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E09D2A6-F8B7-BD3A-47D4-D0660E93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0376" y="2248730"/>
            <a:ext cx="4047946" cy="29428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337C61-8A5F-8F00-3BD0-9CAC87CC6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114" y="375218"/>
            <a:ext cx="3125078" cy="141744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5B05B98-1AA1-D6A4-23A5-FDD9B7643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9901" y="329695"/>
            <a:ext cx="3186777" cy="146296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8D3E4C4-44F5-AB96-A6FB-EE10B461EA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246"/>
          <a:stretch>
            <a:fillRect/>
          </a:stretch>
        </p:blipFill>
        <p:spPr>
          <a:xfrm>
            <a:off x="19051" y="422777"/>
            <a:ext cx="3186778" cy="14299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148305-CB19-3F6D-23A8-0C14636BB0B1}"/>
              </a:ext>
            </a:extLst>
          </p:cNvPr>
          <p:cNvCxnSpPr>
            <a:cxnSpLocks/>
          </p:cNvCxnSpPr>
          <p:nvPr/>
        </p:nvCxnSpPr>
        <p:spPr>
          <a:xfrm>
            <a:off x="3943350" y="3314700"/>
            <a:ext cx="0" cy="12771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A8DCE3-0C22-2953-ECDB-4831D839C7E3}"/>
              </a:ext>
            </a:extLst>
          </p:cNvPr>
          <p:cNvCxnSpPr>
            <a:cxnSpLocks/>
          </p:cNvCxnSpPr>
          <p:nvPr/>
        </p:nvCxnSpPr>
        <p:spPr>
          <a:xfrm>
            <a:off x="4838700" y="3762375"/>
            <a:ext cx="0" cy="82950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2B15E8-E8C9-F31D-8E9E-12116D03841E}"/>
              </a:ext>
            </a:extLst>
          </p:cNvPr>
          <p:cNvCxnSpPr/>
          <p:nvPr/>
        </p:nvCxnSpPr>
        <p:spPr>
          <a:xfrm flipV="1">
            <a:off x="3943350" y="1852713"/>
            <a:ext cx="466725" cy="1461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EAB890-D3BE-E578-8A8B-ACF2A0F15F46}"/>
              </a:ext>
            </a:extLst>
          </p:cNvPr>
          <p:cNvCxnSpPr/>
          <p:nvPr/>
        </p:nvCxnSpPr>
        <p:spPr>
          <a:xfrm flipV="1">
            <a:off x="4838700" y="1852713"/>
            <a:ext cx="2581275" cy="1909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41E86E-6AC6-DDBB-0102-3E7D4C1BBD0B}"/>
              </a:ext>
            </a:extLst>
          </p:cNvPr>
          <p:cNvCxnSpPr>
            <a:cxnSpLocks/>
          </p:cNvCxnSpPr>
          <p:nvPr/>
        </p:nvCxnSpPr>
        <p:spPr>
          <a:xfrm flipH="1" flipV="1">
            <a:off x="1914525" y="1852713"/>
            <a:ext cx="1476375" cy="1195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F91791-20D9-A105-7018-E4FBDAF7B253}"/>
              </a:ext>
            </a:extLst>
          </p:cNvPr>
          <p:cNvSpPr txBox="1"/>
          <p:nvPr/>
        </p:nvSpPr>
        <p:spPr>
          <a:xfrm>
            <a:off x="830343" y="3953290"/>
            <a:ext cx="221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Exchange of stability</a:t>
            </a:r>
            <a:endParaRPr lang="en-CH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2B5488-4462-BC3F-70EE-BB0B615558B7}"/>
              </a:ext>
            </a:extLst>
          </p:cNvPr>
          <p:cNvCxnSpPr>
            <a:stCxn id="19" idx="3"/>
          </p:cNvCxnSpPr>
          <p:nvPr/>
        </p:nvCxnSpPr>
        <p:spPr>
          <a:xfrm flipV="1">
            <a:off x="3048001" y="3314700"/>
            <a:ext cx="666749" cy="823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032676-5F67-EA78-836A-0D8998AFCD03}"/>
                  </a:ext>
                </a:extLst>
              </p:cNvPr>
              <p:cNvSpPr txBox="1"/>
              <p:nvPr/>
            </p:nvSpPr>
            <p:spPr>
              <a:xfrm>
                <a:off x="784224" y="5497170"/>
                <a:ext cx="75449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supercritical branch is replaced by a steep Hopf branch for decreasing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Laminar-turbulent transition becomes subcritical.</a:t>
                </a:r>
                <a:endParaRPr lang="en-C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032676-5F67-EA78-836A-0D8998AFC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24" y="5497170"/>
                <a:ext cx="7544951" cy="646331"/>
              </a:xfrm>
              <a:prstGeom prst="rect">
                <a:avLst/>
              </a:prstGeom>
              <a:blipFill>
                <a:blip r:embed="rId10"/>
                <a:stretch>
                  <a:fillRect l="-728" t="-4717" b="-150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5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BB4AA-85B2-2529-563A-53A2F4F0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71156-F35E-5248-DED1-80B11BC8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3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14" name="Picture 13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4443822E-A73D-14D6-B860-B9B18CB4E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27" y="535818"/>
            <a:ext cx="2171284" cy="2131200"/>
          </a:xfrm>
          <a:prstGeom prst="rect">
            <a:avLst/>
          </a:prstGeom>
        </p:spPr>
      </p:pic>
      <p:pic>
        <p:nvPicPr>
          <p:cNvPr id="16" name="Picture 15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02E16B4D-26AE-AD49-6566-7D3FCB826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1" y="536183"/>
            <a:ext cx="2144029" cy="2130835"/>
          </a:xfrm>
          <a:prstGeom prst="rect">
            <a:avLst/>
          </a:prstGeom>
        </p:spPr>
      </p:pic>
      <p:pic>
        <p:nvPicPr>
          <p:cNvPr id="18" name="Picture 17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8918723B-10C2-FE42-26C5-C2F18A75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38" y="535818"/>
            <a:ext cx="2151369" cy="2131200"/>
          </a:xfrm>
          <a:prstGeom prst="rect">
            <a:avLst/>
          </a:prstGeom>
        </p:spPr>
      </p:pic>
      <p:pic>
        <p:nvPicPr>
          <p:cNvPr id="20" name="Picture 19" descr="A circular object with a circle in the center&#10;&#10;AI-generated content may be incorrect.">
            <a:extLst>
              <a:ext uri="{FF2B5EF4-FFF2-40B4-BE49-F238E27FC236}">
                <a16:creationId xmlns:a16="http://schemas.microsoft.com/office/drawing/2014/main" id="{DC309BA8-00A2-A1A8-0FA1-62DDC34CF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16" y="536183"/>
            <a:ext cx="2144646" cy="2131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87CC0D-60A5-E1BB-8DBC-48A8B1F83E2C}"/>
              </a:ext>
            </a:extLst>
          </p:cNvPr>
          <p:cNvSpPr txBox="1"/>
          <p:nvPr/>
        </p:nvSpPr>
        <p:spPr>
          <a:xfrm>
            <a:off x="2789673" y="124547"/>
            <a:ext cx="146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rolls</a:t>
            </a:r>
            <a:endParaRPr lang="en-CH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48E562-71BB-3E70-A207-AC8C8075107F}"/>
              </a:ext>
            </a:extLst>
          </p:cNvPr>
          <p:cNvSpPr txBox="1"/>
          <p:nvPr/>
        </p:nvSpPr>
        <p:spPr>
          <a:xfrm>
            <a:off x="4595751" y="124547"/>
            <a:ext cx="223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+ spiral rolls</a:t>
            </a:r>
            <a:endParaRPr lang="en-C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7C3A1-DD61-4E79-EDA3-7CD33E332D81}"/>
              </a:ext>
            </a:extLst>
          </p:cNvPr>
          <p:cNvSpPr txBox="1"/>
          <p:nvPr/>
        </p:nvSpPr>
        <p:spPr>
          <a:xfrm>
            <a:off x="7616481" y="2663412"/>
            <a:ext cx="1512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Gauthier </a:t>
            </a:r>
            <a:r>
              <a:rPr lang="en-US" sz="1200" i="1" dirty="0"/>
              <a:t>et al.</a:t>
            </a:r>
            <a:r>
              <a:rPr lang="en-US" sz="1200" dirty="0"/>
              <a:t>, 1999</a:t>
            </a:r>
            <a:endParaRPr lang="en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52874C-500A-2F3B-A982-D0F9F06FDA39}"/>
              </a:ext>
            </a:extLst>
          </p:cNvPr>
          <p:cNvSpPr/>
          <p:nvPr/>
        </p:nvSpPr>
        <p:spPr>
          <a:xfrm>
            <a:off x="4644916" y="493879"/>
            <a:ext cx="2193811" cy="2215808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1E4DC31-5D06-7EC2-05EF-C3FB3D718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2096" y="3162146"/>
            <a:ext cx="3077135" cy="23967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8E51005-A80D-B296-C7E6-F770F945A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703" y="3079019"/>
            <a:ext cx="2571924" cy="2571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1AB7D-BE65-DB9A-AB89-F88D71BFE545}"/>
              </a:ext>
            </a:extLst>
          </p:cNvPr>
          <p:cNvSpPr txBox="1"/>
          <p:nvPr/>
        </p:nvSpPr>
        <p:spPr>
          <a:xfrm>
            <a:off x="7446957" y="5558909"/>
            <a:ext cx="15645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/>
              <a:t>Serre </a:t>
            </a:r>
            <a:r>
              <a:rPr lang="en-CH" sz="1200" i="1" dirty="0"/>
              <a:t>et al.</a:t>
            </a:r>
            <a:r>
              <a:rPr lang="en-CH" sz="1200" dirty="0"/>
              <a:t>, Po</a:t>
            </a:r>
            <a:r>
              <a:rPr lang="en-US" sz="1200" dirty="0"/>
              <a:t>F</a:t>
            </a:r>
            <a:r>
              <a:rPr lang="en-CH" sz="1200" dirty="0"/>
              <a:t> 2004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87012-EA93-8315-D9D6-60DCF0016B6D}"/>
              </a:ext>
            </a:extLst>
          </p:cNvPr>
          <p:cNvSpPr txBox="1"/>
          <p:nvPr/>
        </p:nvSpPr>
        <p:spPr>
          <a:xfrm>
            <a:off x="2439432" y="5569832"/>
            <a:ext cx="2253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 err="1"/>
              <a:t>Gelfgat</a:t>
            </a:r>
            <a:r>
              <a:rPr lang="en-CH" sz="1200" dirty="0"/>
              <a:t>, Fluid Dyn. Res. 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AFA6F9-4315-2286-9549-172218A637F6}"/>
              </a:ext>
            </a:extLst>
          </p:cNvPr>
          <p:cNvSpPr txBox="1"/>
          <p:nvPr/>
        </p:nvSpPr>
        <p:spPr>
          <a:xfrm>
            <a:off x="5087400" y="2903703"/>
            <a:ext cx="304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Saturated state, DNS,  R/H=5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71890-7181-8448-9DAA-4A185C919E84}"/>
              </a:ext>
            </a:extLst>
          </p:cNvPr>
          <p:cNvSpPr txBox="1"/>
          <p:nvPr/>
        </p:nvSpPr>
        <p:spPr>
          <a:xfrm>
            <a:off x="366159" y="2752356"/>
            <a:ext cx="379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linearly unstable mode, R/H=10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4CFB6-A203-D493-CC81-60399C3497D3}"/>
              </a:ext>
            </a:extLst>
          </p:cNvPr>
          <p:cNvSpPr txBox="1"/>
          <p:nvPr/>
        </p:nvSpPr>
        <p:spPr>
          <a:xfrm>
            <a:off x="730840" y="6171386"/>
            <a:ext cx="713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Challenge: No clear explanation for the circular rolls.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23931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20071-5DF8-8911-013A-5358CD56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4</a:t>
            </a:fld>
            <a:r>
              <a:rPr lang="en-US" dirty="0"/>
              <a:t>/18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1BCC7-45AB-E4FE-9258-CD45F7E626A8}"/>
              </a:ext>
            </a:extLst>
          </p:cNvPr>
          <p:cNvSpPr txBox="1"/>
          <p:nvPr/>
        </p:nvSpPr>
        <p:spPr>
          <a:xfrm>
            <a:off x="929399" y="90977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  <a:endParaRPr lang="en-CH" dirty="0"/>
          </a:p>
        </p:txBody>
      </p:sp>
      <p:pic>
        <p:nvPicPr>
          <p:cNvPr id="9" name="reh500">
            <a:hlinkClick r:id="" action="ppaction://media"/>
            <a:extLst>
              <a:ext uri="{FF2B5EF4-FFF2-40B4-BE49-F238E27FC236}">
                <a16:creationId xmlns:a16="http://schemas.microsoft.com/office/drawing/2014/main" id="{A9BEA334-8994-E35F-1F98-6E41C7F69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80" y="1224678"/>
            <a:ext cx="3629025" cy="5255366"/>
          </a:xfrm>
          <a:prstGeom prst="rect">
            <a:avLst/>
          </a:prstGeom>
        </p:spPr>
      </p:pic>
      <p:pic>
        <p:nvPicPr>
          <p:cNvPr id="3" name="Picture 2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B433FF14-863A-EB8B-7242-1221DFCE9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83" y="441898"/>
            <a:ext cx="1464994" cy="1451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95621-77A4-FFB8-619B-E40A1E2A6263}"/>
              </a:ext>
            </a:extLst>
          </p:cNvPr>
          <p:cNvSpPr txBox="1"/>
          <p:nvPr/>
        </p:nvSpPr>
        <p:spPr>
          <a:xfrm>
            <a:off x="2773634" y="81707"/>
            <a:ext cx="160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627CA-ECB4-1020-4012-E02E8FED6A05}"/>
              </a:ext>
            </a:extLst>
          </p:cNvPr>
          <p:cNvSpPr txBox="1"/>
          <p:nvPr/>
        </p:nvSpPr>
        <p:spPr>
          <a:xfrm>
            <a:off x="5725254" y="914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  <a:endParaRPr lang="en-CH" dirty="0"/>
          </a:p>
        </p:txBody>
      </p:sp>
      <p:pic>
        <p:nvPicPr>
          <p:cNvPr id="19" name="reh700">
            <a:hlinkClick r:id="" action="ppaction://media"/>
            <a:extLst>
              <a:ext uri="{FF2B5EF4-FFF2-40B4-BE49-F238E27FC236}">
                <a16:creationId xmlns:a16="http://schemas.microsoft.com/office/drawing/2014/main" id="{3092C596-6712-35C5-395A-0E3D68FDB2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80805" y="1224678"/>
            <a:ext cx="3629025" cy="5255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D56D8-27B6-14F6-AAFB-B2547D3019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6527" y="446651"/>
            <a:ext cx="1460416" cy="14512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44193D-BA0A-3979-ACD5-CC44DEEA23E3}"/>
              </a:ext>
            </a:extLst>
          </p:cNvPr>
          <p:cNvSpPr txBox="1"/>
          <p:nvPr/>
        </p:nvSpPr>
        <p:spPr>
          <a:xfrm>
            <a:off x="7569489" y="86460"/>
            <a:ext cx="160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2075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64A212-B84D-0A9B-6CA2-E5EC3EE6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5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3" name="Picture 2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F187BD7B-B25A-0E8B-BDD0-A7F8D3228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0" y="653912"/>
            <a:ext cx="1708296" cy="1692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457AF-5BE5-0BC9-5C0F-1017159E6A64}"/>
              </a:ext>
            </a:extLst>
          </p:cNvPr>
          <p:cNvSpPr txBox="1"/>
          <p:nvPr/>
        </p:nvSpPr>
        <p:spPr>
          <a:xfrm>
            <a:off x="644932" y="28458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</a:t>
            </a:r>
            <a:endParaRPr lang="en-CH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8AD06F-FEC1-3C61-CAB3-25D656367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1962" y="700232"/>
            <a:ext cx="3603447" cy="2706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5F0F6-9705-F2BF-6836-836F2435495B}"/>
              </a:ext>
            </a:extLst>
          </p:cNvPr>
          <p:cNvSpPr txBox="1"/>
          <p:nvPr/>
        </p:nvSpPr>
        <p:spPr>
          <a:xfrm>
            <a:off x="5263658" y="422850"/>
            <a:ext cx="360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Resolvent analysis (axisymmetric)</a:t>
            </a:r>
            <a:endParaRPr lang="en-CH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8483FC8-7EB1-432D-D61E-30C7C530E2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0782" y="3908971"/>
            <a:ext cx="4223246" cy="6624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FBD2F9-4716-BDBF-E6FB-187B5CA921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0782" y="5110898"/>
            <a:ext cx="4223246" cy="662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621BC1-E1CC-4188-2103-B40E038A8F92}"/>
                  </a:ext>
                </a:extLst>
              </p:cNvPr>
              <p:cNvSpPr txBox="1"/>
              <p:nvPr/>
            </p:nvSpPr>
            <p:spPr>
              <a:xfrm>
                <a:off x="6118830" y="3539639"/>
                <a:ext cx="1984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optimal forcing </a:t>
                </a:r>
                <a:endParaRPr lang="en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621BC1-E1CC-4188-2103-B40E038A8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830" y="3539639"/>
                <a:ext cx="1984454" cy="369332"/>
              </a:xfrm>
              <a:prstGeom prst="rect">
                <a:avLst/>
              </a:prstGeom>
              <a:blipFill>
                <a:blip r:embed="rId13"/>
                <a:stretch>
                  <a:fillRect l="-923" t="-8333" r="-1846" b="-2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reh500-f">
            <a:hlinkClick r:id="" action="ppaction://media"/>
            <a:extLst>
              <a:ext uri="{FF2B5EF4-FFF2-40B4-BE49-F238E27FC236}">
                <a16:creationId xmlns:a16="http://schemas.microsoft.com/office/drawing/2014/main" id="{184617F6-84AE-4F48-48F5-CB67E13D6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14076" y="2801197"/>
            <a:ext cx="2383200" cy="3158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DC42DF-0B02-F794-96A2-97378BDD1FBE}"/>
                  </a:ext>
                </a:extLst>
              </p:cNvPr>
              <p:cNvSpPr txBox="1"/>
              <p:nvPr/>
            </p:nvSpPr>
            <p:spPr>
              <a:xfrm>
                <a:off x="5504591" y="4649233"/>
                <a:ext cx="29956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linear response to forcing</a:t>
                </a:r>
                <a:endParaRPr lang="en-C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DC42DF-0B02-F794-96A2-97378BDD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591" y="4649233"/>
                <a:ext cx="2995628" cy="369332"/>
              </a:xfrm>
              <a:prstGeom prst="rect">
                <a:avLst/>
              </a:prstGeom>
              <a:blipFill>
                <a:blip r:embed="rId15"/>
                <a:stretch>
                  <a:fillRect t="-8333" r="-1018" b="-2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67C9855-31B2-1801-9566-115A27621D6E}"/>
              </a:ext>
            </a:extLst>
          </p:cNvPr>
          <p:cNvSpPr txBox="1"/>
          <p:nvPr/>
        </p:nvSpPr>
        <p:spPr>
          <a:xfrm>
            <a:off x="3120092" y="6400413"/>
            <a:ext cx="4768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On the origin of circular rolls in rotor-stator flow, JFM 2024.</a:t>
            </a:r>
            <a:endParaRPr lang="en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553CF0-EE67-C5EE-02FF-9C21AE444586}"/>
              </a:ext>
            </a:extLst>
          </p:cNvPr>
          <p:cNvSpPr txBox="1"/>
          <p:nvPr/>
        </p:nvSpPr>
        <p:spPr>
          <a:xfrm>
            <a:off x="2440623" y="898053"/>
            <a:ext cx="2436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Circular rolls seen experimentally are a linear response to forcing.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ED8FFE-4261-C36C-399D-D81DB73EC051}"/>
              </a:ext>
            </a:extLst>
          </p:cNvPr>
          <p:cNvSpPr txBox="1"/>
          <p:nvPr/>
        </p:nvSpPr>
        <p:spPr>
          <a:xfrm>
            <a:off x="4778760" y="1385551"/>
            <a:ext cx="461665" cy="136184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Optimal gain</a:t>
            </a:r>
            <a:endParaRPr lang="en-CH" dirty="0"/>
          </a:p>
        </p:txBody>
      </p:sp>
      <p:pic>
        <p:nvPicPr>
          <p:cNvPr id="19" name="Graphic 18" descr="Line arrow: Counter-clockwise curve with solid fill">
            <a:extLst>
              <a:ext uri="{FF2B5EF4-FFF2-40B4-BE49-F238E27FC236}">
                <a16:creationId xmlns:a16="http://schemas.microsoft.com/office/drawing/2014/main" id="{EE4ADEC0-04C7-DBFD-B0C1-E456FF140B78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7065631">
            <a:off x="3909859" y="2641104"/>
            <a:ext cx="569162" cy="1047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B1E06B-84AC-E5F1-250F-08D291388E47}"/>
                  </a:ext>
                </a:extLst>
              </p:cNvPr>
              <p:cNvSpPr txBox="1"/>
              <p:nvPr/>
            </p:nvSpPr>
            <p:spPr>
              <a:xfrm>
                <a:off x="2551423" y="2445509"/>
                <a:ext cx="2278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=1+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white noise</a:t>
                </a:r>
                <a:endParaRPr lang="en-C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B1E06B-84AC-E5F1-250F-08D291388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23" y="2445509"/>
                <a:ext cx="2278381" cy="276999"/>
              </a:xfrm>
              <a:prstGeom prst="rect">
                <a:avLst/>
              </a:prstGeom>
              <a:blipFill>
                <a:blip r:embed="rId18"/>
                <a:stretch>
                  <a:fillRect l="-3753" t="-26087" r="-5630" b="-521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h500">
            <a:hlinkClick r:id="" action="ppaction://media"/>
            <a:extLst>
              <a:ext uri="{FF2B5EF4-FFF2-40B4-BE49-F238E27FC236}">
                <a16:creationId xmlns:a16="http://schemas.microsoft.com/office/drawing/2014/main" id="{0EA85C0D-7D35-2596-CF09-566AEEE589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6390" y="2747399"/>
            <a:ext cx="2274666" cy="3294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593EAA-A85B-06AD-F933-18088B8AEB88}"/>
                  </a:ext>
                </a:extLst>
              </p:cNvPr>
              <p:cNvSpPr txBox="1"/>
              <p:nvPr/>
            </p:nvSpPr>
            <p:spPr>
              <a:xfrm>
                <a:off x="285422" y="2460781"/>
                <a:ext cx="2034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en-US" b="0" i="0" smtClean="0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forcing</m:t>
                      </m:r>
                      <m:r>
                        <a:rPr lang="en-US" b="0" i="0" smtClean="0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273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273B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273BE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H" dirty="0">
                  <a:solidFill>
                    <a:srgbClr val="0273BE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593EAA-A85B-06AD-F933-18088B8A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22" y="2460781"/>
                <a:ext cx="2034275" cy="276999"/>
              </a:xfrm>
              <a:prstGeom prst="rect">
                <a:avLst/>
              </a:prstGeom>
              <a:blipFill>
                <a:blip r:embed="rId20"/>
                <a:stretch>
                  <a:fillRect l="-2695" t="-4444" r="-2096" b="-3555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0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04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7" grpId="0"/>
      <p:bldP spid="12" grpId="0"/>
      <p:bldP spid="13" grpId="0"/>
      <p:bldP spid="15" grpId="0"/>
      <p:bldP spid="17" grpId="0"/>
      <p:bldP spid="20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1D05-2AE9-3213-DCE3-8D8FA99A8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5217F-CEDC-8E58-B286-0FA40707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6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1028" name="Picture 4" descr="Refer to caption">
            <a:extLst>
              <a:ext uri="{FF2B5EF4-FFF2-40B4-BE49-F238E27FC236}">
                <a16:creationId xmlns:a16="http://schemas.microsoft.com/office/drawing/2014/main" id="{7DA16D95-1F8E-CCCC-3AE8-2E5C46A3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83" y="813062"/>
            <a:ext cx="3971769" cy="32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fer to caption">
            <a:extLst>
              <a:ext uri="{FF2B5EF4-FFF2-40B4-BE49-F238E27FC236}">
                <a16:creationId xmlns:a16="http://schemas.microsoft.com/office/drawing/2014/main" id="{59AC223B-5A3D-8C73-0545-B6ED82EA0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0" y="855762"/>
            <a:ext cx="4298832" cy="6642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fer to caption">
            <a:extLst>
              <a:ext uri="{FF2B5EF4-FFF2-40B4-BE49-F238E27FC236}">
                <a16:creationId xmlns:a16="http://schemas.microsoft.com/office/drawing/2014/main" id="{210ED98A-DE9E-52C4-83BD-758957667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-2" b="71573"/>
          <a:stretch/>
        </p:blipFill>
        <p:spPr bwMode="auto">
          <a:xfrm>
            <a:off x="192356" y="3276939"/>
            <a:ext cx="4443223" cy="7574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fer to caption">
            <a:extLst>
              <a:ext uri="{FF2B5EF4-FFF2-40B4-BE49-F238E27FC236}">
                <a16:creationId xmlns:a16="http://schemas.microsoft.com/office/drawing/2014/main" id="{0F0AFAB8-1EEB-30A5-0CC3-4408E027A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83"/>
          <a:stretch/>
        </p:blipFill>
        <p:spPr bwMode="auto">
          <a:xfrm>
            <a:off x="170680" y="2097877"/>
            <a:ext cx="4443222" cy="600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25E145C-1EE0-ED63-FD30-EB65359DA35B}"/>
              </a:ext>
            </a:extLst>
          </p:cNvPr>
          <p:cNvSpPr txBox="1"/>
          <p:nvPr/>
        </p:nvSpPr>
        <p:spPr>
          <a:xfrm>
            <a:off x="6321049" y="366841"/>
            <a:ext cx="283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Gesla </a:t>
            </a:r>
            <a:r>
              <a:rPr lang="en-US" sz="1200" i="1" dirty="0"/>
              <a:t>et al. </a:t>
            </a:r>
            <a:r>
              <a:rPr lang="en-US" sz="1200" dirty="0"/>
              <a:t>Subcritical axisymmetric solutions in rotor-stator flow, PRF 2024.</a:t>
            </a:r>
            <a:endParaRPr lang="en-CH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BD7E29-79C8-F707-C12E-2A60CE656591}"/>
              </a:ext>
            </a:extLst>
          </p:cNvPr>
          <p:cNvSpPr txBox="1"/>
          <p:nvPr/>
        </p:nvSpPr>
        <p:spPr>
          <a:xfrm>
            <a:off x="1796656" y="618273"/>
            <a:ext cx="170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Chaotic state</a:t>
            </a:r>
            <a:endParaRPr lang="en-CH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3480EA-FFE9-73CA-9B68-A8E38F02995B}"/>
              </a:ext>
            </a:extLst>
          </p:cNvPr>
          <p:cNvSpPr txBox="1"/>
          <p:nvPr/>
        </p:nvSpPr>
        <p:spPr>
          <a:xfrm>
            <a:off x="1371972" y="1859651"/>
            <a:ext cx="2185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Biperiodic edge state</a:t>
            </a:r>
            <a:endParaRPr lang="en-CH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24CE8E-98B4-A5B1-3902-DD112BB31BBA}"/>
              </a:ext>
            </a:extLst>
          </p:cNvPr>
          <p:cNvSpPr txBox="1"/>
          <p:nvPr/>
        </p:nvSpPr>
        <p:spPr>
          <a:xfrm>
            <a:off x="1072032" y="2960059"/>
            <a:ext cx="3236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Periodic-subcritical branch</a:t>
            </a:r>
            <a:endParaRPr lang="en-CH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B509-BB9B-DF48-0F80-3CF50F79E979}"/>
              </a:ext>
            </a:extLst>
          </p:cNvPr>
          <p:cNvSpPr txBox="1"/>
          <p:nvPr/>
        </p:nvSpPr>
        <p:spPr>
          <a:xfrm>
            <a:off x="2187759" y="228342"/>
            <a:ext cx="397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Self-sustained axisymmetric solutions</a:t>
            </a:r>
            <a:endParaRPr lang="en-C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9041AB-F099-DC97-3E7B-F999EF6FE47B}"/>
              </a:ext>
            </a:extLst>
          </p:cNvPr>
          <p:cNvCxnSpPr>
            <a:cxnSpLocks/>
          </p:cNvCxnSpPr>
          <p:nvPr/>
        </p:nvCxnSpPr>
        <p:spPr>
          <a:xfrm flipH="1" flipV="1">
            <a:off x="4783447" y="1293764"/>
            <a:ext cx="2095525" cy="487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C0E1B7-DCF9-28E9-C693-640D3BC5E9D2}"/>
              </a:ext>
            </a:extLst>
          </p:cNvPr>
          <p:cNvCxnSpPr>
            <a:cxnSpLocks/>
          </p:cNvCxnSpPr>
          <p:nvPr/>
        </p:nvCxnSpPr>
        <p:spPr>
          <a:xfrm flipH="1" flipV="1">
            <a:off x="4714432" y="2533582"/>
            <a:ext cx="1549754" cy="635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C1FD6E-71D7-E6B7-A218-3A8B7E59D764}"/>
              </a:ext>
            </a:extLst>
          </p:cNvPr>
          <p:cNvCxnSpPr>
            <a:cxnSpLocks/>
          </p:cNvCxnSpPr>
          <p:nvPr/>
        </p:nvCxnSpPr>
        <p:spPr>
          <a:xfrm flipH="1">
            <a:off x="4736109" y="3394711"/>
            <a:ext cx="1504742" cy="98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AC3A476-66B1-358F-E2D8-BD8CA0C089C0}"/>
              </a:ext>
            </a:extLst>
          </p:cNvPr>
          <p:cNvCxnSpPr>
            <a:cxnSpLocks/>
          </p:cNvCxnSpPr>
          <p:nvPr/>
        </p:nvCxnSpPr>
        <p:spPr>
          <a:xfrm rot="5400000">
            <a:off x="5015438" y="3626974"/>
            <a:ext cx="765982" cy="669938"/>
          </a:xfrm>
          <a:prstGeom prst="bent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C02E5B-A91E-CBD6-5944-EB09BBCC8F79}"/>
                  </a:ext>
                </a:extLst>
              </p:cNvPr>
              <p:cNvSpPr txBox="1"/>
              <p:nvPr/>
            </p:nvSpPr>
            <p:spPr>
              <a:xfrm>
                <a:off x="3538140" y="4415040"/>
                <a:ext cx="24906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Experimental rolls –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≈500</m:t>
                    </m:r>
                  </m:oMath>
                </a14:m>
                <a:endParaRPr lang="en-CH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C02E5B-A91E-CBD6-5944-EB09BBCC8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140" y="4415040"/>
                <a:ext cx="2490613" cy="307777"/>
              </a:xfrm>
              <a:prstGeom prst="rect">
                <a:avLst/>
              </a:prstGeom>
              <a:blipFill>
                <a:blip r:embed="rId6"/>
                <a:stretch>
                  <a:fillRect l="-733" t="-1961" b="-1960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831BCC-BFF8-9349-67A0-AEB4F6A6AE10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7434528" y="3667338"/>
            <a:ext cx="923178" cy="640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204790-4597-4FFA-8BBC-2962AB3B9750}"/>
              </a:ext>
            </a:extLst>
          </p:cNvPr>
          <p:cNvSpPr txBox="1"/>
          <p:nvPr/>
        </p:nvSpPr>
        <p:spPr>
          <a:xfrm>
            <a:off x="6321049" y="4307620"/>
            <a:ext cx="2226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 instability (</a:t>
            </a:r>
            <a:r>
              <a:rPr lang="en-US" sz="1400" dirty="0" err="1"/>
              <a:t>axisym</a:t>
            </a:r>
            <a:r>
              <a:rPr lang="en-US" sz="1400" dirty="0"/>
              <a:t>.)</a:t>
            </a:r>
            <a:endParaRPr lang="en-CH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60788B-21F8-60D5-FE5D-136A54BD2942}"/>
              </a:ext>
            </a:extLst>
          </p:cNvPr>
          <p:cNvSpPr/>
          <p:nvPr/>
        </p:nvSpPr>
        <p:spPr>
          <a:xfrm>
            <a:off x="8310230" y="3250592"/>
            <a:ext cx="205119" cy="4408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AEE2E3-210E-778A-FBF0-420EA7A82A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7379" y="4573179"/>
            <a:ext cx="2122851" cy="199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8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0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B607B-6E6E-EE02-2184-ADECC307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0D1E2-DEC8-3553-61CE-AEFDF86E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7</a:t>
            </a:fld>
            <a:r>
              <a:rPr lang="en-US" dirty="0"/>
              <a:t>/18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C1D55-7239-F26F-FF16-E61ED319A9A4}"/>
              </a:ext>
            </a:extLst>
          </p:cNvPr>
          <p:cNvSpPr txBox="1"/>
          <p:nvPr/>
        </p:nvSpPr>
        <p:spPr>
          <a:xfrm>
            <a:off x="3453851" y="447415"/>
            <a:ext cx="270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pl-PL" dirty="0"/>
              <a:t>ynamics of circular rolls</a:t>
            </a:r>
            <a:endParaRPr lang="en-CH" dirty="0"/>
          </a:p>
        </p:txBody>
      </p:sp>
      <p:pic>
        <p:nvPicPr>
          <p:cNvPr id="32" name="Picture 2" descr="Refer to caption">
            <a:extLst>
              <a:ext uri="{FF2B5EF4-FFF2-40B4-BE49-F238E27FC236}">
                <a16:creationId xmlns:a16="http://schemas.microsoft.com/office/drawing/2014/main" id="{E4F303AF-1D7F-942B-C382-5440A5817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4"/>
          <a:stretch>
            <a:fillRect/>
          </a:stretch>
        </p:blipFill>
        <p:spPr bwMode="auto">
          <a:xfrm>
            <a:off x="5293309" y="1681995"/>
            <a:ext cx="3776993" cy="286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DC0E39-F38A-EB67-72D9-8D7A628C94D7}"/>
                  </a:ext>
                </a:extLst>
              </p:cNvPr>
              <p:cNvSpPr txBox="1"/>
              <p:nvPr/>
            </p:nvSpPr>
            <p:spPr>
              <a:xfrm>
                <a:off x="6892497" y="4662892"/>
                <a:ext cx="1090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DC0E39-F38A-EB67-72D9-8D7A628C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97" y="4662892"/>
                <a:ext cx="1090490" cy="276999"/>
              </a:xfrm>
              <a:prstGeom prst="rect">
                <a:avLst/>
              </a:prstGeom>
              <a:blipFill>
                <a:blip r:embed="rId3"/>
                <a:stretch>
                  <a:fillRect l="-5028" t="-2222" r="-1676" b="-3555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6030C0C7-ED3B-11E1-56AE-EC6139EF7FF5}"/>
              </a:ext>
            </a:extLst>
          </p:cNvPr>
          <p:cNvSpPr txBox="1"/>
          <p:nvPr/>
        </p:nvSpPr>
        <p:spPr>
          <a:xfrm>
            <a:off x="5506209" y="1103957"/>
            <a:ext cx="355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b="1" dirty="0" err="1"/>
              <a:t>homotopy</a:t>
            </a:r>
            <a:r>
              <a:rPr lang="en-US" b="1" dirty="0"/>
              <a:t> </a:t>
            </a:r>
            <a:r>
              <a:rPr lang="en-US" dirty="0"/>
              <a:t>to </a:t>
            </a:r>
            <a:r>
              <a:rPr lang="pl-PL" dirty="0"/>
              <a:t>explain the origin of the self-sustained states.</a:t>
            </a:r>
            <a:endParaRPr lang="en-CH" dirty="0"/>
          </a:p>
        </p:txBody>
      </p:sp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F1F6FD8E-1FB0-7F2A-2546-B00DB9D69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7" y="1093746"/>
            <a:ext cx="4803658" cy="2112268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CFF9AFD-4716-DAFD-77C7-2CE4D53BC6DD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361945" y="3078184"/>
            <a:ext cx="1195900" cy="74212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2AD02D-5F56-50E0-3636-8584D5E79E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5423" y="3172631"/>
            <a:ext cx="1970766" cy="6601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C2C4FA-F7E6-7625-1E5C-FE4BFBC1AB35}"/>
              </a:ext>
            </a:extLst>
          </p:cNvPr>
          <p:cNvSpPr txBox="1"/>
          <p:nvPr/>
        </p:nvSpPr>
        <p:spPr>
          <a:xfrm>
            <a:off x="291037" y="3713240"/>
            <a:ext cx="1411928" cy="64633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Stable flow, no rolls 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AAFC55-55E1-D74C-1F0F-435A018AFE6A}"/>
              </a:ext>
            </a:extLst>
          </p:cNvPr>
          <p:cNvSpPr txBox="1"/>
          <p:nvPr/>
        </p:nvSpPr>
        <p:spPr>
          <a:xfrm>
            <a:off x="142613" y="4488105"/>
            <a:ext cx="3294735" cy="646331"/>
          </a:xfrm>
          <a:prstGeom prst="rect">
            <a:avLst/>
          </a:prstGeom>
          <a:noFill/>
          <a:ln w="28575">
            <a:solidFill>
              <a:srgbClr val="0273BE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Stable flow, circular rolls appear as a respon</a:t>
            </a:r>
            <a:r>
              <a:rPr lang="en-US" dirty="0"/>
              <a:t>s</a:t>
            </a:r>
            <a:r>
              <a:rPr lang="pl-PL" dirty="0"/>
              <a:t>e</a:t>
            </a:r>
            <a:r>
              <a:rPr lang="en-US" dirty="0"/>
              <a:t> to forcing</a:t>
            </a:r>
            <a:endParaRPr lang="en-CH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C333213-0BB2-954D-ACFC-FBD44A499001}"/>
              </a:ext>
            </a:extLst>
          </p:cNvPr>
          <p:cNvCxnSpPr>
            <a:cxnSpLocks/>
            <a:endCxn id="33" idx="0"/>
          </p:cNvCxnSpPr>
          <p:nvPr/>
        </p:nvCxnSpPr>
        <p:spPr>
          <a:xfrm rot="16200000" flipH="1">
            <a:off x="2652132" y="2831676"/>
            <a:ext cx="1195900" cy="567228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EE57824-200F-F21E-462F-B84DD62DF276}"/>
              </a:ext>
            </a:extLst>
          </p:cNvPr>
          <p:cNvSpPr txBox="1"/>
          <p:nvPr/>
        </p:nvSpPr>
        <p:spPr>
          <a:xfrm>
            <a:off x="2179512" y="3713240"/>
            <a:ext cx="2708368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Lin. stable flow, self-sustained solutions exist</a:t>
            </a:r>
            <a:endParaRPr lang="en-CH" dirty="0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1625298-800F-EB44-9AE0-3D0A1E690B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3298" y="3159960"/>
            <a:ext cx="1932441" cy="72385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8C8601-DA12-BE5E-E6A1-4B384AF6D07D}"/>
              </a:ext>
            </a:extLst>
          </p:cNvPr>
          <p:cNvSpPr txBox="1"/>
          <p:nvPr/>
        </p:nvSpPr>
        <p:spPr>
          <a:xfrm>
            <a:off x="3489212" y="4478227"/>
            <a:ext cx="2592807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Unstable flow, evolution to chaotic dynamics</a:t>
            </a:r>
            <a:endParaRPr lang="en-CH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5F595A3-9EF9-FAA9-27DF-762CA888A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5373322"/>
            <a:ext cx="3699546" cy="580321"/>
          </a:xfrm>
          <a:prstGeom prst="rect">
            <a:avLst/>
          </a:prstGeom>
        </p:spPr>
      </p:pic>
      <p:pic>
        <p:nvPicPr>
          <p:cNvPr id="55" name="Picture 6" descr="Refer to caption">
            <a:extLst>
              <a:ext uri="{FF2B5EF4-FFF2-40B4-BE49-F238E27FC236}">
                <a16:creationId xmlns:a16="http://schemas.microsoft.com/office/drawing/2014/main" id="{7F412200-CDA3-9DEE-4E79-B5E44382B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512" y="6075146"/>
            <a:ext cx="4182990" cy="6463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70C02FF-7DBC-B704-E62A-F4D9155FB397}"/>
              </a:ext>
            </a:extLst>
          </p:cNvPr>
          <p:cNvSpPr txBox="1"/>
          <p:nvPr/>
        </p:nvSpPr>
        <p:spPr>
          <a:xfrm>
            <a:off x="1526986" y="5120762"/>
            <a:ext cx="1305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Re=200</a:t>
            </a:r>
            <a:endParaRPr lang="en-CH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8AF718-9657-98EB-80A2-25D13C1B804E}"/>
              </a:ext>
            </a:extLst>
          </p:cNvPr>
          <p:cNvSpPr txBox="1"/>
          <p:nvPr/>
        </p:nvSpPr>
        <p:spPr>
          <a:xfrm>
            <a:off x="3744257" y="5803165"/>
            <a:ext cx="1305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Re=3000</a:t>
            </a:r>
            <a:endParaRPr lang="en-CH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4669D0-ACAD-BDA5-F312-69DF0ADE3392}"/>
              </a:ext>
            </a:extLst>
          </p:cNvPr>
          <p:cNvSpPr txBox="1"/>
          <p:nvPr/>
        </p:nvSpPr>
        <p:spPr>
          <a:xfrm>
            <a:off x="1601916" y="508971"/>
            <a:ext cx="95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Finite lifetimes</a:t>
            </a:r>
            <a:endParaRPr lang="en-CH" sz="16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ED25386-A98D-6407-0B75-CEA9F8986AF8}"/>
              </a:ext>
            </a:extLst>
          </p:cNvPr>
          <p:cNvSpPr/>
          <p:nvPr/>
        </p:nvSpPr>
        <p:spPr>
          <a:xfrm>
            <a:off x="2692866" y="2071253"/>
            <a:ext cx="273601" cy="4460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26" name="Connector: Curved 1025">
            <a:extLst>
              <a:ext uri="{FF2B5EF4-FFF2-40B4-BE49-F238E27FC236}">
                <a16:creationId xmlns:a16="http://schemas.microsoft.com/office/drawing/2014/main" id="{3B5842A3-6B7C-7C65-8400-2EE9AA7370F9}"/>
              </a:ext>
            </a:extLst>
          </p:cNvPr>
          <p:cNvCxnSpPr>
            <a:stCxn id="59" idx="2"/>
            <a:endCxn id="58" idx="2"/>
          </p:cNvCxnSpPr>
          <p:nvPr/>
        </p:nvCxnSpPr>
        <p:spPr>
          <a:xfrm rot="10800000">
            <a:off x="2081746" y="1093746"/>
            <a:ext cx="611121" cy="1200550"/>
          </a:xfrm>
          <a:prstGeom prst="curvedConnector2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1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  <p:bldP spid="23" grpId="0" animBg="1"/>
      <p:bldP spid="26" grpId="0" animBg="1"/>
      <p:bldP spid="33" grpId="0" animBg="1"/>
      <p:bldP spid="43" grpId="0" animBg="1"/>
      <p:bldP spid="56" grpId="0"/>
      <p:bldP spid="57" grpId="0"/>
      <p:bldP spid="58" grpId="0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098970A-BCAE-B237-0367-019FB6E0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41" y="282511"/>
            <a:ext cx="3531420" cy="14486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15120-E408-7D8B-0185-399FB650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8</a:t>
            </a:fld>
            <a:r>
              <a:rPr lang="en-US" dirty="0"/>
              <a:t>/18</a:t>
            </a:r>
            <a:endParaRPr lang="en-CH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82DF508-9D38-9DE0-EE84-70B53A737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4324" y="586042"/>
            <a:ext cx="4557713" cy="12806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479CC4-D43C-9D6D-939F-170A5403A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154" y="3385612"/>
            <a:ext cx="2532443" cy="55253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958CCA-AF3E-D712-18B7-14EDE93E2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3750" y="2540003"/>
            <a:ext cx="2988469" cy="96878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BA31B71-A831-B31D-C6B0-A17DFCCC5D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428" y="2430904"/>
            <a:ext cx="4767263" cy="687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0F7BE6-6257-27E7-2018-6B630F20CF60}"/>
              </a:ext>
            </a:extLst>
          </p:cNvPr>
          <p:cNvSpPr txBox="1"/>
          <p:nvPr/>
        </p:nvSpPr>
        <p:spPr>
          <a:xfrm>
            <a:off x="5113938" y="3862109"/>
            <a:ext cx="3786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Finite Volume discretization r-z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Steady state - Newton method + continuation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Stability – eigenvalue solver (ARPACK)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integration with BDF2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Bisection 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DCC23-6BDF-D914-55B6-F51154198833}"/>
              </a:ext>
            </a:extLst>
          </p:cNvPr>
          <p:cNvSpPr txBox="1"/>
          <p:nvPr/>
        </p:nvSpPr>
        <p:spPr>
          <a:xfrm>
            <a:off x="5054289" y="1871399"/>
            <a:ext cx="2403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Aspect ratio R/H=5</a:t>
            </a:r>
          </a:p>
          <a:p>
            <a:r>
              <a:rPr lang="en-US" dirty="0"/>
              <a:t>Boundary conditions : </a:t>
            </a:r>
            <a:endParaRPr lang="en-C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B826E5-68B9-E7AE-78CD-21FA8BAB8F6B}"/>
              </a:ext>
            </a:extLst>
          </p:cNvPr>
          <p:cNvCxnSpPr>
            <a:cxnSpLocks/>
          </p:cNvCxnSpPr>
          <p:nvPr/>
        </p:nvCxnSpPr>
        <p:spPr>
          <a:xfrm flipH="1" flipV="1">
            <a:off x="688878" y="1608430"/>
            <a:ext cx="4761" cy="295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D2E4B7-303D-9334-2A03-F5C539CF2C04}"/>
              </a:ext>
            </a:extLst>
          </p:cNvPr>
          <p:cNvCxnSpPr>
            <a:cxnSpLocks/>
          </p:cNvCxnSpPr>
          <p:nvPr/>
        </p:nvCxnSpPr>
        <p:spPr>
          <a:xfrm>
            <a:off x="688878" y="1904245"/>
            <a:ext cx="3266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5F50F9-7A7A-F474-D8D9-9B759761F7E4}"/>
              </a:ext>
            </a:extLst>
          </p:cNvPr>
          <p:cNvSpPr txBox="1"/>
          <p:nvPr/>
        </p:nvSpPr>
        <p:spPr>
          <a:xfrm>
            <a:off x="994131" y="171957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E8E412-5AD5-B179-FF48-9DB8C6B21DE2}"/>
              </a:ext>
            </a:extLst>
          </p:cNvPr>
          <p:cNvSpPr txBox="1"/>
          <p:nvPr/>
        </p:nvSpPr>
        <p:spPr>
          <a:xfrm>
            <a:off x="660256" y="1390376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CH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D00512-B15B-0E16-15C7-9B311EC0512E}"/>
              </a:ext>
            </a:extLst>
          </p:cNvPr>
          <p:cNvSpPr txBox="1"/>
          <p:nvPr/>
        </p:nvSpPr>
        <p:spPr>
          <a:xfrm>
            <a:off x="303547" y="2077310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Stress-free on the hub : 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97F3CD-F861-7A08-AACA-2E6DC6B3F249}"/>
                  </a:ext>
                </a:extLst>
              </p:cNvPr>
              <p:cNvSpPr txBox="1"/>
              <p:nvPr/>
            </p:nvSpPr>
            <p:spPr>
              <a:xfrm>
                <a:off x="404471" y="3016280"/>
                <a:ext cx="2480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(rotor-stator) :</a:t>
                </a:r>
                <a:endParaRPr lang="en-CH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97F3CD-F861-7A08-AACA-2E6DC6B3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71" y="3016280"/>
                <a:ext cx="2480231" cy="369332"/>
              </a:xfrm>
              <a:prstGeom prst="rect">
                <a:avLst/>
              </a:prstGeom>
              <a:blipFill>
                <a:blip r:embed="rId11"/>
                <a:stretch>
                  <a:fillRect l="-1966" t="-8333" r="-1229" b="-2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D23060-2732-E210-FC4F-ECF523419FB8}"/>
              </a:ext>
            </a:extLst>
          </p:cNvPr>
          <p:cNvSpPr txBox="1"/>
          <p:nvPr/>
        </p:nvSpPr>
        <p:spPr>
          <a:xfrm>
            <a:off x="7841039" y="2587915"/>
            <a:ext cx="105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stator,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E1A85-58EE-6B27-CBA8-75A628AAE8DB}"/>
              </a:ext>
            </a:extLst>
          </p:cNvPr>
          <p:cNvSpPr txBox="1"/>
          <p:nvPr/>
        </p:nvSpPr>
        <p:spPr>
          <a:xfrm>
            <a:off x="7841039" y="2839731"/>
            <a:ext cx="105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rotor,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0A2B1-02CB-5BD3-E568-DBCB49227689}"/>
              </a:ext>
            </a:extLst>
          </p:cNvPr>
          <p:cNvSpPr txBox="1"/>
          <p:nvPr/>
        </p:nvSpPr>
        <p:spPr>
          <a:xfrm>
            <a:off x="7841040" y="3139886"/>
            <a:ext cx="105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shroud.</a:t>
            </a:r>
            <a:endParaRPr lang="en-CH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AD5AF48-9999-E9FE-F21E-43D6793DA7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0356" y="3972011"/>
            <a:ext cx="4768398" cy="135827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AF2A519-7665-23BE-8B33-7BD8669165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3547" y="5249570"/>
            <a:ext cx="4242554" cy="1471906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D51934AA-BC02-EFAC-D6E5-FD88ADF483D5}"/>
              </a:ext>
            </a:extLst>
          </p:cNvPr>
          <p:cNvCxnSpPr>
            <a:stCxn id="36" idx="1"/>
            <a:endCxn id="27" idx="1"/>
          </p:cNvCxnSpPr>
          <p:nvPr/>
        </p:nvCxnSpPr>
        <p:spPr>
          <a:xfrm rot="10800000" flipV="1">
            <a:off x="303547" y="1006846"/>
            <a:ext cx="204494" cy="1255130"/>
          </a:xfrm>
          <a:prstGeom prst="curvedConnector3">
            <a:avLst>
              <a:gd name="adj1" fmla="val 21178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Refresh with solid fill">
            <a:extLst>
              <a:ext uri="{FF2B5EF4-FFF2-40B4-BE49-F238E27FC236}">
                <a16:creationId xmlns:a16="http://schemas.microsoft.com/office/drawing/2014/main" id="{56D904CF-7702-E574-EC06-39092FC3E3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46359" y="5684724"/>
            <a:ext cx="530230" cy="530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1A7DB-466F-6BEB-D8A0-64D8CB57CA89}"/>
                  </a:ext>
                </a:extLst>
              </p:cNvPr>
              <p:cNvSpPr txBox="1"/>
              <p:nvPr/>
            </p:nvSpPr>
            <p:spPr>
              <a:xfrm>
                <a:off x="3459290" y="4032363"/>
                <a:ext cx="1293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∈(3.33, 8.33)</m:t>
                      </m:r>
                    </m:oMath>
                  </m:oMathPara>
                </a14:m>
                <a:endParaRPr lang="en-CH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1A7DB-466F-6BEB-D8A0-64D8CB57C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290" y="4032363"/>
                <a:ext cx="1293110" cy="276999"/>
              </a:xfrm>
              <a:prstGeom prst="rect">
                <a:avLst/>
              </a:prstGeom>
              <a:blipFill>
                <a:blip r:embed="rId18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27" grpId="0"/>
      <p:bldP spid="28" grpId="0"/>
      <p:bldP spid="3" grpId="0"/>
      <p:bldP spid="4" grpId="0"/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9DDE81-2101-E7BB-0177-37FDE582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375A-A4E7-48BA-BA66-7CCD413126AB}" type="slidenum">
              <a:rPr lang="en-CH" smtClean="0"/>
              <a:t>9</a:t>
            </a:fld>
            <a:endParaRPr lang="en-CH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911E38-22BE-E5A2-CCAF-E0514878D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0376" y="2248730"/>
            <a:ext cx="4047946" cy="2942832"/>
          </a:xfrm>
          <a:prstGeom prst="rect">
            <a:avLst/>
          </a:prstGeom>
        </p:spPr>
      </p:pic>
      <p:pic>
        <p:nvPicPr>
          <p:cNvPr id="4" name="Picture 2" descr="Refer to caption">
            <a:extLst>
              <a:ext uri="{FF2B5EF4-FFF2-40B4-BE49-F238E27FC236}">
                <a16:creationId xmlns:a16="http://schemas.microsoft.com/office/drawing/2014/main" id="{83903477-2164-26B9-9DBB-8D34408EC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4"/>
          <a:stretch>
            <a:fillRect/>
          </a:stretch>
        </p:blipFill>
        <p:spPr bwMode="auto">
          <a:xfrm>
            <a:off x="353956" y="4095271"/>
            <a:ext cx="3222041" cy="24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4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1927</TotalTime>
  <Words>831</Words>
  <Application>Microsoft Office PowerPoint</Application>
  <PresentationFormat>On-screen Show (4:3)</PresentationFormat>
  <Paragraphs>175</Paragraphs>
  <Slides>22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Office Theme</vt:lpstr>
      <vt:lpstr>From annular cavity to rotor-stator flow: nonlinear dynamics of axisymmetric rolls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Corner singularity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Artur Gesla</dc:creator>
  <cp:lastModifiedBy>Artur Gesla</cp:lastModifiedBy>
  <cp:revision>159</cp:revision>
  <cp:lastPrinted>2025-05-23T16:32:06Z</cp:lastPrinted>
  <dcterms:created xsi:type="dcterms:W3CDTF">2025-05-22T17:46:12Z</dcterms:created>
  <dcterms:modified xsi:type="dcterms:W3CDTF">2025-06-27T08:24:29Z</dcterms:modified>
</cp:coreProperties>
</file>